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23"/>
  </p:notesMasterIdLst>
  <p:sldIdLst>
    <p:sldId id="256" r:id="rId2"/>
    <p:sldId id="257" r:id="rId3"/>
    <p:sldId id="299" r:id="rId4"/>
    <p:sldId id="258" r:id="rId5"/>
    <p:sldId id="291" r:id="rId6"/>
    <p:sldId id="264" r:id="rId7"/>
    <p:sldId id="262" r:id="rId8"/>
    <p:sldId id="265" r:id="rId9"/>
    <p:sldId id="297" r:id="rId10"/>
    <p:sldId id="300" r:id="rId11"/>
    <p:sldId id="260" r:id="rId12"/>
    <p:sldId id="263" r:id="rId13"/>
    <p:sldId id="296" r:id="rId14"/>
    <p:sldId id="292" r:id="rId15"/>
    <p:sldId id="266" r:id="rId16"/>
    <p:sldId id="293" r:id="rId17"/>
    <p:sldId id="269" r:id="rId18"/>
    <p:sldId id="298" r:id="rId19"/>
    <p:sldId id="270" r:id="rId20"/>
    <p:sldId id="294" r:id="rId21"/>
    <p:sldId id="295" r:id="rId22"/>
  </p:sldIdLst>
  <p:sldSz cx="9144000" cy="5143500" type="screen16x9"/>
  <p:notesSz cx="6858000" cy="9144000"/>
  <p:embeddedFontLst>
    <p:embeddedFont>
      <p:font typeface="Anaheim" pitchFamily="2" charset="77"/>
      <p:regular r:id="rId24"/>
      <p:bold r:id="rId25"/>
    </p:embeddedFont>
    <p:embeddedFont>
      <p:font typeface="Andale Mono" panose="020B0509000000000004" pitchFamily="49" charset="0"/>
      <p:regular r:id="rId26"/>
    </p:embeddedFont>
    <p:embeddedFont>
      <p:font typeface="Assistant Medium" pitchFamily="2" charset="-79"/>
      <p:regular r:id="rId27"/>
      <p:bold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Nunito Light" pitchFamily="2" charset="77"/>
      <p:regular r:id="rId33"/>
      <p:italic r:id="rId34"/>
    </p:embeddedFont>
    <p:embeddedFont>
      <p:font typeface="Sora" pitchFamily="2" charset="0"/>
      <p:regular r:id="rId35"/>
      <p:bold r:id="rId36"/>
    </p:embeddedFont>
    <p:embeddedFont>
      <p:font typeface="Sora SemiBold" pitchFamily="2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6C7D03-0C3B-004A-AC04-14FCC6657624}" v="908" dt="2025-12-15T20:04:56.386"/>
    <p1510:client id="{613C5CC7-64E9-E14E-8928-F0215F0EDB5D}" v="732" dt="2025-12-16T14:28:31.948"/>
    <p1510:client id="{E8642991-CBE7-4CE9-A3E8-20BBDE68925A}" v="740" vWet="741" dt="2025-12-15T19:05:12.981"/>
    <p1510:client id="{EAE5EA09-3DE1-9820-3719-2B5B33E964DB}" v="930" dt="2025-12-16T14:31:08.402"/>
  </p1510:revLst>
</p1510:revInfo>
</file>

<file path=ppt/tableStyles.xml><?xml version="1.0" encoding="utf-8"?>
<a:tblStyleLst xmlns:a="http://schemas.openxmlformats.org/drawingml/2006/main" def="{605C149D-0EC5-481B-AE88-33152E59D398}">
  <a:tblStyle styleId="{605C149D-0EC5-481B-AE88-33152E59D3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21D72C6-6FBB-4174-9CB1-7CCB9B33D5E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80"/>
    <p:restoredTop sz="94666"/>
  </p:normalViewPr>
  <p:slideViewPr>
    <p:cSldViewPr snapToGrid="0">
      <p:cViewPr varScale="1">
        <p:scale>
          <a:sx n="160" d="100"/>
          <a:sy n="160" d="100"/>
        </p:scale>
        <p:origin x="168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>
          <a:extLst>
            <a:ext uri="{FF2B5EF4-FFF2-40B4-BE49-F238E27FC236}">
              <a16:creationId xmlns:a16="http://schemas.microsoft.com/office/drawing/2014/main" id="{56DC0136-B4FD-D6CA-6943-60ADB18F4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4dda1946d_6_344:notes">
            <a:extLst>
              <a:ext uri="{FF2B5EF4-FFF2-40B4-BE49-F238E27FC236}">
                <a16:creationId xmlns:a16="http://schemas.microsoft.com/office/drawing/2014/main" id="{7D282DBD-503F-E505-04BD-9CB7E6276E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54dda1946d_6_344:notes">
            <a:extLst>
              <a:ext uri="{FF2B5EF4-FFF2-40B4-BE49-F238E27FC236}">
                <a16:creationId xmlns:a16="http://schemas.microsoft.com/office/drawing/2014/main" id="{820CE108-1B68-B7C5-FED1-653B40BB66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733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>
          <a:extLst>
            <a:ext uri="{FF2B5EF4-FFF2-40B4-BE49-F238E27FC236}">
              <a16:creationId xmlns:a16="http://schemas.microsoft.com/office/drawing/2014/main" id="{415A4075-CD09-F342-A8F4-8920C23AA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3be7c7bda0_0_22254:notes">
            <a:extLst>
              <a:ext uri="{FF2B5EF4-FFF2-40B4-BE49-F238E27FC236}">
                <a16:creationId xmlns:a16="http://schemas.microsoft.com/office/drawing/2014/main" id="{BB91B363-01BD-AA01-2714-C3D128878C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3be7c7bda0_0_22254:notes">
            <a:extLst>
              <a:ext uri="{FF2B5EF4-FFF2-40B4-BE49-F238E27FC236}">
                <a16:creationId xmlns:a16="http://schemas.microsoft.com/office/drawing/2014/main" id="{F02DD41C-1F13-3684-F0F3-BBBEBF48AC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63439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>
          <a:extLst>
            <a:ext uri="{FF2B5EF4-FFF2-40B4-BE49-F238E27FC236}">
              <a16:creationId xmlns:a16="http://schemas.microsoft.com/office/drawing/2014/main" id="{727F2749-BD9D-1C24-8F96-05183A12E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d5260bdd85_0_256:notes">
            <a:extLst>
              <a:ext uri="{FF2B5EF4-FFF2-40B4-BE49-F238E27FC236}">
                <a16:creationId xmlns:a16="http://schemas.microsoft.com/office/drawing/2014/main" id="{4050C7D4-988E-1A3E-DA3D-454F6687EC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d5260bdd85_0_256:notes">
            <a:extLst>
              <a:ext uri="{FF2B5EF4-FFF2-40B4-BE49-F238E27FC236}">
                <a16:creationId xmlns:a16="http://schemas.microsoft.com/office/drawing/2014/main" id="{7B825D8A-E249-1F40-2377-320CE818AE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98727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>
          <a:extLst>
            <a:ext uri="{FF2B5EF4-FFF2-40B4-BE49-F238E27FC236}">
              <a16:creationId xmlns:a16="http://schemas.microsoft.com/office/drawing/2014/main" id="{C775ABA2-EAC1-B997-0D9E-662D4A9ED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54dda1946d_6_377:notes">
            <a:extLst>
              <a:ext uri="{FF2B5EF4-FFF2-40B4-BE49-F238E27FC236}">
                <a16:creationId xmlns:a16="http://schemas.microsoft.com/office/drawing/2014/main" id="{089598D1-0D61-6313-8BAE-8490518BC8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54dda1946d_6_377:notes">
            <a:extLst>
              <a:ext uri="{FF2B5EF4-FFF2-40B4-BE49-F238E27FC236}">
                <a16:creationId xmlns:a16="http://schemas.microsoft.com/office/drawing/2014/main" id="{61B8973F-C20D-72A8-8FB7-A2D5511E42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9586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>
          <a:extLst>
            <a:ext uri="{FF2B5EF4-FFF2-40B4-BE49-F238E27FC236}">
              <a16:creationId xmlns:a16="http://schemas.microsoft.com/office/drawing/2014/main" id="{313318AD-0AF6-F68B-3F77-D9C3AF02F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54ff9c4cb4_3_5:notes">
            <a:extLst>
              <a:ext uri="{FF2B5EF4-FFF2-40B4-BE49-F238E27FC236}">
                <a16:creationId xmlns:a16="http://schemas.microsoft.com/office/drawing/2014/main" id="{14E9291B-74F1-C31E-09E7-3523595E7C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54ff9c4cb4_3_5:notes">
            <a:extLst>
              <a:ext uri="{FF2B5EF4-FFF2-40B4-BE49-F238E27FC236}">
                <a16:creationId xmlns:a16="http://schemas.microsoft.com/office/drawing/2014/main" id="{89387D64-FB31-5879-46D0-D36A71E8BF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777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>
          <a:extLst>
            <a:ext uri="{FF2B5EF4-FFF2-40B4-BE49-F238E27FC236}">
              <a16:creationId xmlns:a16="http://schemas.microsoft.com/office/drawing/2014/main" id="{D83CCFC2-1EB2-1B9D-53B6-B00407B46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d431007ba2_0_215:notes">
            <a:extLst>
              <a:ext uri="{FF2B5EF4-FFF2-40B4-BE49-F238E27FC236}">
                <a16:creationId xmlns:a16="http://schemas.microsoft.com/office/drawing/2014/main" id="{56B99D1F-1F38-00EC-D544-8A3D6FAB15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d431007ba2_0_215:notes">
            <a:extLst>
              <a:ext uri="{FF2B5EF4-FFF2-40B4-BE49-F238E27FC236}">
                <a16:creationId xmlns:a16="http://schemas.microsoft.com/office/drawing/2014/main" id="{691F963A-A41D-92C3-A953-8E8BD215C3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2745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>
          <a:extLst>
            <a:ext uri="{FF2B5EF4-FFF2-40B4-BE49-F238E27FC236}">
              <a16:creationId xmlns:a16="http://schemas.microsoft.com/office/drawing/2014/main" id="{248F2E3E-8D97-A741-5C17-EB37BDC09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d431007ba2_0_215:notes">
            <a:extLst>
              <a:ext uri="{FF2B5EF4-FFF2-40B4-BE49-F238E27FC236}">
                <a16:creationId xmlns:a16="http://schemas.microsoft.com/office/drawing/2014/main" id="{C36DB461-200E-E5D9-D299-87776E2024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d431007ba2_0_215:notes">
            <a:extLst>
              <a:ext uri="{FF2B5EF4-FFF2-40B4-BE49-F238E27FC236}">
                <a16:creationId xmlns:a16="http://schemas.microsoft.com/office/drawing/2014/main" id="{2DCDFE54-6946-ECC2-115D-5CBC8C2015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8409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>
          <a:extLst>
            <a:ext uri="{FF2B5EF4-FFF2-40B4-BE49-F238E27FC236}">
              <a16:creationId xmlns:a16="http://schemas.microsoft.com/office/drawing/2014/main" id="{123604DB-A9ED-740B-8D9E-D1A48C376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4dda1946d_6_344:notes">
            <a:extLst>
              <a:ext uri="{FF2B5EF4-FFF2-40B4-BE49-F238E27FC236}">
                <a16:creationId xmlns:a16="http://schemas.microsoft.com/office/drawing/2014/main" id="{F6B90FD3-B1FB-A400-A1E5-40AF6BAC6C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54dda1946d_6_344:notes">
            <a:extLst>
              <a:ext uri="{FF2B5EF4-FFF2-40B4-BE49-F238E27FC236}">
                <a16:creationId xmlns:a16="http://schemas.microsoft.com/office/drawing/2014/main" id="{F9792991-A02C-7E19-C457-CB58EEEC11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4709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4194525" y="-535925"/>
            <a:ext cx="6467000" cy="64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5846725" y="2605850"/>
            <a:ext cx="4440718" cy="280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5604025" y="433200"/>
            <a:ext cx="2354300" cy="23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5">
            <a:alphaModFix amt="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Google Shape;13;p2"/>
          <p:cNvCxnSpPr/>
          <p:nvPr/>
        </p:nvCxnSpPr>
        <p:spPr>
          <a:xfrm rot="10800000">
            <a:off x="8430775" y="558000"/>
            <a:ext cx="0" cy="461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13225" y="922613"/>
            <a:ext cx="4528800" cy="280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13225" y="3796088"/>
            <a:ext cx="4528800" cy="4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Google Shape;159;p24"/>
          <p:cNvCxnSpPr/>
          <p:nvPr/>
        </p:nvCxnSpPr>
        <p:spPr>
          <a:xfrm>
            <a:off x="356225" y="558100"/>
            <a:ext cx="0" cy="45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0" name="Google Shape;160;p2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819700" y="2534825"/>
            <a:ext cx="4402400" cy="44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subTitle" idx="1"/>
          </p:nvPr>
        </p:nvSpPr>
        <p:spPr>
          <a:xfrm>
            <a:off x="5012625" y="2534825"/>
            <a:ext cx="2460900" cy="14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subTitle" idx="2"/>
          </p:nvPr>
        </p:nvSpPr>
        <p:spPr>
          <a:xfrm>
            <a:off x="1670450" y="2534825"/>
            <a:ext cx="2460900" cy="14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subTitle" idx="3"/>
          </p:nvPr>
        </p:nvSpPr>
        <p:spPr>
          <a:xfrm>
            <a:off x="1670451" y="2102800"/>
            <a:ext cx="2460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2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65" name="Google Shape;165;p24"/>
          <p:cNvSpPr txBox="1">
            <a:spLocks noGrp="1"/>
          </p:cNvSpPr>
          <p:nvPr>
            <p:ph type="subTitle" idx="4"/>
          </p:nvPr>
        </p:nvSpPr>
        <p:spPr>
          <a:xfrm>
            <a:off x="5012649" y="2102800"/>
            <a:ext cx="2460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2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476411" y="-133800"/>
            <a:ext cx="4737800" cy="4737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Google Shape;168;p25"/>
          <p:cNvCxnSpPr/>
          <p:nvPr/>
        </p:nvCxnSpPr>
        <p:spPr>
          <a:xfrm>
            <a:off x="8790075" y="558100"/>
            <a:ext cx="0" cy="45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9" name="Google Shape;169;p2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2419881" y="2651936"/>
            <a:ext cx="4619750" cy="461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subTitle" idx="1"/>
          </p:nvPr>
        </p:nvSpPr>
        <p:spPr>
          <a:xfrm>
            <a:off x="4933940" y="1810250"/>
            <a:ext cx="2928600" cy="20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subTitle" idx="2"/>
          </p:nvPr>
        </p:nvSpPr>
        <p:spPr>
          <a:xfrm>
            <a:off x="1281450" y="1810250"/>
            <a:ext cx="2928600" cy="20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3" name="Google Shape;193;p28"/>
          <p:cNvCxnSpPr/>
          <p:nvPr/>
        </p:nvCxnSpPr>
        <p:spPr>
          <a:xfrm>
            <a:off x="8790075" y="558100"/>
            <a:ext cx="0" cy="45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4" name="Google Shape;194;p2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-2498500">
            <a:off x="-1773491" y="3199310"/>
            <a:ext cx="3924181" cy="392418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96" name="Google Shape;196;p28"/>
          <p:cNvSpPr txBox="1">
            <a:spLocks noGrp="1"/>
          </p:cNvSpPr>
          <p:nvPr>
            <p:ph type="subTitle" idx="1"/>
          </p:nvPr>
        </p:nvSpPr>
        <p:spPr>
          <a:xfrm>
            <a:off x="844800" y="2538451"/>
            <a:ext cx="2211900" cy="12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8"/>
          <p:cNvSpPr txBox="1">
            <a:spLocks noGrp="1"/>
          </p:cNvSpPr>
          <p:nvPr>
            <p:ph type="subTitle" idx="2"/>
          </p:nvPr>
        </p:nvSpPr>
        <p:spPr>
          <a:xfrm>
            <a:off x="3450550" y="2538451"/>
            <a:ext cx="2211900" cy="12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8"/>
          <p:cNvSpPr txBox="1">
            <a:spLocks noGrp="1"/>
          </p:cNvSpPr>
          <p:nvPr>
            <p:ph type="subTitle" idx="3"/>
          </p:nvPr>
        </p:nvSpPr>
        <p:spPr>
          <a:xfrm>
            <a:off x="6047375" y="2538450"/>
            <a:ext cx="2211900" cy="12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8"/>
          <p:cNvSpPr txBox="1">
            <a:spLocks noGrp="1"/>
          </p:cNvSpPr>
          <p:nvPr>
            <p:ph type="subTitle" idx="4"/>
          </p:nvPr>
        </p:nvSpPr>
        <p:spPr>
          <a:xfrm>
            <a:off x="844800" y="2247425"/>
            <a:ext cx="2211900" cy="4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2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00" name="Google Shape;200;p28"/>
          <p:cNvSpPr txBox="1">
            <a:spLocks noGrp="1"/>
          </p:cNvSpPr>
          <p:nvPr>
            <p:ph type="subTitle" idx="5"/>
          </p:nvPr>
        </p:nvSpPr>
        <p:spPr>
          <a:xfrm>
            <a:off x="3450553" y="2247425"/>
            <a:ext cx="2211900" cy="4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2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01" name="Google Shape;201;p28"/>
          <p:cNvSpPr txBox="1">
            <a:spLocks noGrp="1"/>
          </p:cNvSpPr>
          <p:nvPr>
            <p:ph type="subTitle" idx="6"/>
          </p:nvPr>
        </p:nvSpPr>
        <p:spPr>
          <a:xfrm>
            <a:off x="6047375" y="2247425"/>
            <a:ext cx="2211900" cy="4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2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Google Shape;203;p29"/>
          <p:cNvCxnSpPr/>
          <p:nvPr/>
        </p:nvCxnSpPr>
        <p:spPr>
          <a:xfrm>
            <a:off x="702000" y="4863650"/>
            <a:ext cx="8442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4" name="Google Shape;204;p2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819675" y="488325"/>
            <a:ext cx="3207950" cy="320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274250" y="3231450"/>
            <a:ext cx="1878100" cy="18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07" name="Google Shape;207;p29"/>
          <p:cNvSpPr txBox="1">
            <a:spLocks noGrp="1"/>
          </p:cNvSpPr>
          <p:nvPr>
            <p:ph type="subTitle" idx="1"/>
          </p:nvPr>
        </p:nvSpPr>
        <p:spPr>
          <a:xfrm>
            <a:off x="1388275" y="1909099"/>
            <a:ext cx="2696700" cy="8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9"/>
          <p:cNvSpPr txBox="1">
            <a:spLocks noGrp="1"/>
          </p:cNvSpPr>
          <p:nvPr>
            <p:ph type="subTitle" idx="2"/>
          </p:nvPr>
        </p:nvSpPr>
        <p:spPr>
          <a:xfrm>
            <a:off x="5059022" y="1909099"/>
            <a:ext cx="2696700" cy="8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9"/>
          <p:cNvSpPr txBox="1">
            <a:spLocks noGrp="1"/>
          </p:cNvSpPr>
          <p:nvPr>
            <p:ph type="subTitle" idx="3"/>
          </p:nvPr>
        </p:nvSpPr>
        <p:spPr>
          <a:xfrm>
            <a:off x="1388275" y="3737000"/>
            <a:ext cx="2696700" cy="8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9"/>
          <p:cNvSpPr txBox="1">
            <a:spLocks noGrp="1"/>
          </p:cNvSpPr>
          <p:nvPr>
            <p:ph type="subTitle" idx="4"/>
          </p:nvPr>
        </p:nvSpPr>
        <p:spPr>
          <a:xfrm>
            <a:off x="5059022" y="3737000"/>
            <a:ext cx="2696700" cy="8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9"/>
          <p:cNvSpPr txBox="1">
            <a:spLocks noGrp="1"/>
          </p:cNvSpPr>
          <p:nvPr>
            <p:ph type="subTitle" idx="5"/>
          </p:nvPr>
        </p:nvSpPr>
        <p:spPr>
          <a:xfrm>
            <a:off x="1388275" y="1673238"/>
            <a:ext cx="2696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2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12" name="Google Shape;212;p29"/>
          <p:cNvSpPr txBox="1">
            <a:spLocks noGrp="1"/>
          </p:cNvSpPr>
          <p:nvPr>
            <p:ph type="subTitle" idx="6"/>
          </p:nvPr>
        </p:nvSpPr>
        <p:spPr>
          <a:xfrm>
            <a:off x="1388275" y="3501225"/>
            <a:ext cx="2696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2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13" name="Google Shape;213;p29"/>
          <p:cNvSpPr txBox="1">
            <a:spLocks noGrp="1"/>
          </p:cNvSpPr>
          <p:nvPr>
            <p:ph type="subTitle" idx="7"/>
          </p:nvPr>
        </p:nvSpPr>
        <p:spPr>
          <a:xfrm>
            <a:off x="5058992" y="1673238"/>
            <a:ext cx="2696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2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14" name="Google Shape;214;p29"/>
          <p:cNvSpPr txBox="1">
            <a:spLocks noGrp="1"/>
          </p:cNvSpPr>
          <p:nvPr>
            <p:ph type="subTitle" idx="8"/>
          </p:nvPr>
        </p:nvSpPr>
        <p:spPr>
          <a:xfrm>
            <a:off x="5058992" y="3501225"/>
            <a:ext cx="2696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2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4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1095700" y="227500"/>
            <a:ext cx="2918450" cy="291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438350" y="1150250"/>
            <a:ext cx="4050600" cy="40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-2498493">
            <a:off x="5450054" y="1703144"/>
            <a:ext cx="5026767" cy="5026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712282" y="2426025"/>
            <a:ext cx="4217000" cy="421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24100" y="-1052825"/>
            <a:ext cx="3744700" cy="55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5324100" y="586375"/>
            <a:ext cx="2396300" cy="23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6044450" y="1787535"/>
            <a:ext cx="4006050" cy="4936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>
          <a:blip r:embed="rId5">
            <a:alphaModFix amt="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" name="Google Shape;21;p3"/>
          <p:cNvCxnSpPr/>
          <p:nvPr/>
        </p:nvCxnSpPr>
        <p:spPr>
          <a:xfrm>
            <a:off x="0" y="4863650"/>
            <a:ext cx="8442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713225" y="2338425"/>
            <a:ext cx="50676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Sora"/>
              <a:buNone/>
              <a:defRPr sz="36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Sora"/>
              <a:buNone/>
              <a:defRPr sz="36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Sora"/>
              <a:buNone/>
              <a:defRPr sz="36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Sora"/>
              <a:buNone/>
              <a:defRPr sz="36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Sora"/>
              <a:buNone/>
              <a:defRPr sz="36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Sora"/>
              <a:buNone/>
              <a:defRPr sz="36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Sora"/>
              <a:buNone/>
              <a:defRPr sz="36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Sora"/>
              <a:buNone/>
              <a:defRPr sz="3600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012925"/>
            <a:ext cx="1871100" cy="127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20000" y="1112025"/>
            <a:ext cx="77040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cxnSp>
        <p:nvCxnSpPr>
          <p:cNvPr id="27" name="Google Shape;27;p4"/>
          <p:cNvCxnSpPr/>
          <p:nvPr/>
        </p:nvCxnSpPr>
        <p:spPr>
          <a:xfrm>
            <a:off x="713225" y="4863650"/>
            <a:ext cx="8442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8" name="Google Shape;28;p4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-1874575" y="3190775"/>
            <a:ext cx="2967300" cy="296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Google Shape;43;p7"/>
          <p:cNvCxnSpPr/>
          <p:nvPr/>
        </p:nvCxnSpPr>
        <p:spPr>
          <a:xfrm>
            <a:off x="0" y="4863650"/>
            <a:ext cx="8442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4" name="Google Shape;44;p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254750" y="1059875"/>
            <a:ext cx="3107925" cy="310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246800" y="-1284100"/>
            <a:ext cx="4195200" cy="41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7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6041054" y="539500"/>
            <a:ext cx="4055192" cy="5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012500" cy="11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ubTitle" idx="1"/>
          </p:nvPr>
        </p:nvSpPr>
        <p:spPr>
          <a:xfrm>
            <a:off x="720000" y="2056850"/>
            <a:ext cx="4012500" cy="18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-2700000">
            <a:off x="-1956764" y="190863"/>
            <a:ext cx="3936075" cy="39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7778927" y="2023275"/>
            <a:ext cx="3606950" cy="360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634357" y="-2496725"/>
            <a:ext cx="4217000" cy="42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8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4767577" y="3398000"/>
            <a:ext cx="4867250" cy="4867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" name="Google Shape;54;p8"/>
          <p:cNvCxnSpPr/>
          <p:nvPr/>
        </p:nvCxnSpPr>
        <p:spPr>
          <a:xfrm rot="10800000">
            <a:off x="719975" y="558000"/>
            <a:ext cx="0" cy="461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55;p8"/>
          <p:cNvCxnSpPr/>
          <p:nvPr/>
        </p:nvCxnSpPr>
        <p:spPr>
          <a:xfrm rot="10800000">
            <a:off x="8430775" y="558000"/>
            <a:ext cx="0" cy="461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6" name="Google Shape;56;p8"/>
          <p:cNvPicPr preferRelativeResize="0"/>
          <p:nvPr/>
        </p:nvPicPr>
        <p:blipFill>
          <a:blip r:embed="rId6">
            <a:alphaModFix amt="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1768550" y="1666800"/>
            <a:ext cx="56070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3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-1698375" y="-75575"/>
            <a:ext cx="2967525" cy="2967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Google Shape;81;p13"/>
          <p:cNvCxnSpPr/>
          <p:nvPr/>
        </p:nvCxnSpPr>
        <p:spPr>
          <a:xfrm>
            <a:off x="356225" y="558100"/>
            <a:ext cx="0" cy="45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3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5328875" y="1396025"/>
            <a:ext cx="6738200" cy="67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3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6931975" y="1686075"/>
            <a:ext cx="1878300" cy="18783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174550"/>
            <a:ext cx="1124400" cy="856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8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3043500"/>
            <a:ext cx="1124400" cy="856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1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4" hasCustomPrompt="1"/>
          </p:nvPr>
        </p:nvSpPr>
        <p:spPr>
          <a:xfrm>
            <a:off x="3653376" y="1174550"/>
            <a:ext cx="1124400" cy="856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8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5" hasCustomPrompt="1"/>
          </p:nvPr>
        </p:nvSpPr>
        <p:spPr>
          <a:xfrm>
            <a:off x="3653375" y="3043500"/>
            <a:ext cx="1124400" cy="856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1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720000" y="1878783"/>
            <a:ext cx="2505300" cy="8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2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6"/>
          </p:nvPr>
        </p:nvSpPr>
        <p:spPr>
          <a:xfrm>
            <a:off x="3653378" y="1878783"/>
            <a:ext cx="2505300" cy="8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2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7"/>
          </p:nvPr>
        </p:nvSpPr>
        <p:spPr>
          <a:xfrm>
            <a:off x="720000" y="3747800"/>
            <a:ext cx="2505300" cy="8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2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8"/>
          </p:nvPr>
        </p:nvSpPr>
        <p:spPr>
          <a:xfrm>
            <a:off x="3653378" y="3747800"/>
            <a:ext cx="2505300" cy="8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2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13226" y="2890525"/>
            <a:ext cx="2905400" cy="290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231650" y="-857475"/>
            <a:ext cx="4536225" cy="453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-882950" y="1368538"/>
            <a:ext cx="3507575" cy="3507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14"/>
          <p:cNvCxnSpPr/>
          <p:nvPr/>
        </p:nvCxnSpPr>
        <p:spPr>
          <a:xfrm>
            <a:off x="356225" y="558100"/>
            <a:ext cx="0" cy="45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14"/>
          <p:cNvCxnSpPr/>
          <p:nvPr/>
        </p:nvCxnSpPr>
        <p:spPr>
          <a:xfrm>
            <a:off x="702000" y="4863650"/>
            <a:ext cx="8442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9" name="Google Shape;99;p14"/>
          <p:cNvPicPr preferRelativeResize="0"/>
          <p:nvPr/>
        </p:nvPicPr>
        <p:blipFill>
          <a:blip r:embed="rId5">
            <a:alphaModFix amt="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4"/>
          <p:cNvSpPr txBox="1">
            <a:spLocks noGrp="1"/>
          </p:cNvSpPr>
          <p:nvPr>
            <p:ph type="title"/>
          </p:nvPr>
        </p:nvSpPr>
        <p:spPr>
          <a:xfrm>
            <a:off x="3413225" y="2294925"/>
            <a:ext cx="5017500" cy="16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Sora"/>
              <a:buNone/>
              <a:defRPr sz="3600">
                <a:latin typeface="Sora"/>
                <a:ea typeface="Sora"/>
                <a:cs typeface="Sora"/>
                <a:sym typeface="Sora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Sora"/>
              <a:buNone/>
              <a:defRPr sz="3600">
                <a:latin typeface="Sora"/>
                <a:ea typeface="Sora"/>
                <a:cs typeface="Sora"/>
                <a:sym typeface="Sora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Sora"/>
              <a:buNone/>
              <a:defRPr sz="3600">
                <a:latin typeface="Sora"/>
                <a:ea typeface="Sora"/>
                <a:cs typeface="Sora"/>
                <a:sym typeface="Sora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Sora"/>
              <a:buNone/>
              <a:defRPr sz="3600">
                <a:latin typeface="Sora"/>
                <a:ea typeface="Sora"/>
                <a:cs typeface="Sora"/>
                <a:sym typeface="Sora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Sora"/>
              <a:buNone/>
              <a:defRPr sz="3600">
                <a:latin typeface="Sora"/>
                <a:ea typeface="Sora"/>
                <a:cs typeface="Sora"/>
                <a:sym typeface="Sora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Sora"/>
              <a:buNone/>
              <a:defRPr sz="3600">
                <a:latin typeface="Sora"/>
                <a:ea typeface="Sora"/>
                <a:cs typeface="Sora"/>
                <a:sym typeface="Sora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Sora"/>
              <a:buNone/>
              <a:defRPr sz="3600">
                <a:latin typeface="Sora"/>
                <a:ea typeface="Sora"/>
                <a:cs typeface="Sora"/>
                <a:sym typeface="Sora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Sora"/>
              <a:buNone/>
              <a:defRPr sz="3600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 idx="2" hasCustomPrompt="1"/>
          </p:nvPr>
        </p:nvSpPr>
        <p:spPr>
          <a:xfrm>
            <a:off x="6557575" y="1180075"/>
            <a:ext cx="1873200" cy="94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 i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5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flipH="1">
            <a:off x="-1253500" y="-303075"/>
            <a:ext cx="5825500" cy="58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flipH="1">
            <a:off x="-1025750" y="1872275"/>
            <a:ext cx="3374675" cy="3374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15"/>
          <p:cNvCxnSpPr/>
          <p:nvPr/>
        </p:nvCxnSpPr>
        <p:spPr>
          <a:xfrm>
            <a:off x="8768025" y="558100"/>
            <a:ext cx="0" cy="45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06;p15"/>
          <p:cNvCxnSpPr/>
          <p:nvPr/>
        </p:nvCxnSpPr>
        <p:spPr>
          <a:xfrm rot="10800000">
            <a:off x="-19750" y="4863650"/>
            <a:ext cx="8442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7" name="Google Shape;107;p15"/>
          <p:cNvPicPr preferRelativeResize="0"/>
          <p:nvPr/>
        </p:nvPicPr>
        <p:blipFill>
          <a:blip r:embed="rId4">
            <a:alphaModFix amt="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3734125" y="3369638"/>
            <a:ext cx="46968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subTitle" idx="1"/>
          </p:nvPr>
        </p:nvSpPr>
        <p:spPr>
          <a:xfrm>
            <a:off x="3734125" y="1312163"/>
            <a:ext cx="4696800" cy="20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SemiBold"/>
              <a:buNone/>
              <a:defRPr sz="30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Char char="●"/>
              <a:defRPr sz="12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Char char="○"/>
              <a:defRPr sz="12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Char char="■"/>
              <a:defRPr sz="12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Char char="●"/>
              <a:defRPr sz="12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Char char="○"/>
              <a:defRPr sz="12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Char char="■"/>
              <a:defRPr sz="12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Char char="●"/>
              <a:defRPr sz="12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Char char="○"/>
              <a:defRPr sz="12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Char char="■"/>
              <a:defRPr sz="12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8" r:id="rId6"/>
    <p:sldLayoutId id="2147483659" r:id="rId7"/>
    <p:sldLayoutId id="2147483660" r:id="rId8"/>
    <p:sldLayoutId id="2147483661" r:id="rId9"/>
    <p:sldLayoutId id="2147483670" r:id="rId10"/>
    <p:sldLayoutId id="2147483671" r:id="rId11"/>
    <p:sldLayoutId id="2147483674" r:id="rId12"/>
    <p:sldLayoutId id="2147483675" r:id="rId13"/>
    <p:sldLayoutId id="2147483680" r:id="rId14"/>
    <p:sldLayoutId id="2147483681" r:id="rId15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>
            <a:spLocks noGrp="1"/>
          </p:cNvSpPr>
          <p:nvPr>
            <p:ph type="ctrTitle"/>
          </p:nvPr>
        </p:nvSpPr>
        <p:spPr>
          <a:xfrm>
            <a:off x="713225" y="922613"/>
            <a:ext cx="6843800" cy="280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noProof="0"/>
              <a:t>Obesity </a:t>
            </a:r>
            <a:br>
              <a:rPr lang="en-US" sz="4000" noProof="0"/>
            </a:br>
            <a:r>
              <a:rPr lang="en-US" sz="4000" noProof="0"/>
              <a:t>Estimation based on eating habits and physical condition</a:t>
            </a:r>
          </a:p>
        </p:txBody>
      </p:sp>
      <p:sp>
        <p:nvSpPr>
          <p:cNvPr id="283" name="Google Shape;283;p39"/>
          <p:cNvSpPr txBox="1">
            <a:spLocks noGrp="1"/>
          </p:cNvSpPr>
          <p:nvPr>
            <p:ph type="subTitle" idx="1"/>
          </p:nvPr>
        </p:nvSpPr>
        <p:spPr>
          <a:xfrm>
            <a:off x="713225" y="3796088"/>
            <a:ext cx="4528800" cy="4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/>
              <a:t>María Colomer, Sara Díez &amp; Gússem Yahia-Cheikh</a:t>
            </a:r>
          </a:p>
        </p:txBody>
      </p:sp>
      <p:cxnSp>
        <p:nvCxnSpPr>
          <p:cNvPr id="284" name="Google Shape;284;p39"/>
          <p:cNvCxnSpPr/>
          <p:nvPr/>
        </p:nvCxnSpPr>
        <p:spPr>
          <a:xfrm>
            <a:off x="824300" y="3762000"/>
            <a:ext cx="4260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>
          <a:extLst>
            <a:ext uri="{FF2B5EF4-FFF2-40B4-BE49-F238E27FC236}">
              <a16:creationId xmlns:a16="http://schemas.microsoft.com/office/drawing/2014/main" id="{7AF6BC3F-4F60-A5F8-E908-6A5E2DAB3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8">
            <a:extLst>
              <a:ext uri="{FF2B5EF4-FFF2-40B4-BE49-F238E27FC236}">
                <a16:creationId xmlns:a16="http://schemas.microsoft.com/office/drawing/2014/main" id="{510927BA-A817-2DD8-83B1-1D300B92CE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7514" y="13610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Boxplot </a:t>
            </a:r>
            <a:r>
              <a:rPr lang="en-US" sz="2000"/>
              <a:t>by obesity level, for all numeric features</a:t>
            </a:r>
            <a:endParaRPr lang="en-US" sz="2000" noProof="0"/>
          </a:p>
        </p:txBody>
      </p:sp>
      <p:sp>
        <p:nvSpPr>
          <p:cNvPr id="3" name="Google Shape;333;p45">
            <a:extLst>
              <a:ext uri="{FF2B5EF4-FFF2-40B4-BE49-F238E27FC236}">
                <a16:creationId xmlns:a16="http://schemas.microsoft.com/office/drawing/2014/main" id="{2AE19609-A28B-82D2-408D-37034AA15DA6}"/>
              </a:ext>
            </a:extLst>
          </p:cNvPr>
          <p:cNvSpPr txBox="1">
            <a:spLocks/>
          </p:cNvSpPr>
          <p:nvPr/>
        </p:nvSpPr>
        <p:spPr>
          <a:xfrm>
            <a:off x="478261" y="1285089"/>
            <a:ext cx="6504337" cy="396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9pPr>
          </a:lstStyle>
          <a:p>
            <a:pPr marL="0" indent="0"/>
            <a:r>
              <a:rPr lang="en-US" sz="2400" b="1"/>
              <a:t>Key Interpretations</a:t>
            </a:r>
          </a:p>
        </p:txBody>
      </p:sp>
      <p:sp>
        <p:nvSpPr>
          <p:cNvPr id="4" name="Left Brace 5">
            <a:extLst>
              <a:ext uri="{FF2B5EF4-FFF2-40B4-BE49-F238E27FC236}">
                <a16:creationId xmlns:a16="http://schemas.microsoft.com/office/drawing/2014/main" id="{DA4D7EB7-A5B8-4B85-F785-447D770A2183}"/>
              </a:ext>
            </a:extLst>
          </p:cNvPr>
          <p:cNvSpPr/>
          <p:nvPr/>
        </p:nvSpPr>
        <p:spPr>
          <a:xfrm>
            <a:off x="373994" y="2175934"/>
            <a:ext cx="216656" cy="1262729"/>
          </a:xfrm>
          <a:prstGeom prst="leftBrace">
            <a:avLst>
              <a:gd name="adj1" fmla="val 45999"/>
              <a:gd name="adj2" fmla="val 50000"/>
            </a:avLst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333;p45">
            <a:extLst>
              <a:ext uri="{FF2B5EF4-FFF2-40B4-BE49-F238E27FC236}">
                <a16:creationId xmlns:a16="http://schemas.microsoft.com/office/drawing/2014/main" id="{0B610F48-9CE3-BEE6-E51A-343F37D2D3BC}"/>
              </a:ext>
            </a:extLst>
          </p:cNvPr>
          <p:cNvSpPr txBox="1">
            <a:spLocks/>
          </p:cNvSpPr>
          <p:nvPr/>
        </p:nvSpPr>
        <p:spPr>
          <a:xfrm>
            <a:off x="663612" y="2173230"/>
            <a:ext cx="6504337" cy="396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9pPr>
          </a:lstStyle>
          <a:p>
            <a:pPr marL="0" indent="0"/>
            <a:r>
              <a:rPr lang="en-US" sz="2000"/>
              <a:t>Identification of relevant features.</a:t>
            </a:r>
          </a:p>
          <a:p>
            <a:pPr marL="0" indent="0"/>
            <a:endParaRPr lang="en-US" sz="2000"/>
          </a:p>
          <a:p>
            <a:pPr marL="0" indent="0"/>
            <a:r>
              <a:rPr lang="en-US" sz="2000"/>
              <a:t>Appearance of extreme values.</a:t>
            </a:r>
          </a:p>
        </p:txBody>
      </p:sp>
      <p:sp>
        <p:nvSpPr>
          <p:cNvPr id="8" name="Google Shape;333;p45">
            <a:extLst>
              <a:ext uri="{FF2B5EF4-FFF2-40B4-BE49-F238E27FC236}">
                <a16:creationId xmlns:a16="http://schemas.microsoft.com/office/drawing/2014/main" id="{87B955EF-3356-0345-E55B-832ADE146C6A}"/>
              </a:ext>
            </a:extLst>
          </p:cNvPr>
          <p:cNvSpPr txBox="1">
            <a:spLocks/>
          </p:cNvSpPr>
          <p:nvPr/>
        </p:nvSpPr>
        <p:spPr>
          <a:xfrm>
            <a:off x="887578" y="3231278"/>
            <a:ext cx="6504337" cy="396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9pPr>
          </a:lstStyle>
          <a:p>
            <a:pPr marL="0" indent="0"/>
            <a:r>
              <a:rPr lang="en-US" sz="2000"/>
              <a:t>+ Results Target Distribution Analysis</a:t>
            </a:r>
            <a:endParaRPr lang="en-US" sz="2400"/>
          </a:p>
        </p:txBody>
      </p:sp>
      <p:sp>
        <p:nvSpPr>
          <p:cNvPr id="11" name="Right Arrow 16">
            <a:extLst>
              <a:ext uri="{FF2B5EF4-FFF2-40B4-BE49-F238E27FC236}">
                <a16:creationId xmlns:a16="http://schemas.microsoft.com/office/drawing/2014/main" id="{B4B0A798-09CA-3EC1-DEFE-6BFB762F5B91}"/>
              </a:ext>
            </a:extLst>
          </p:cNvPr>
          <p:cNvSpPr/>
          <p:nvPr/>
        </p:nvSpPr>
        <p:spPr>
          <a:xfrm>
            <a:off x="4851790" y="2894981"/>
            <a:ext cx="849664" cy="3420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333;p45">
            <a:extLst>
              <a:ext uri="{FF2B5EF4-FFF2-40B4-BE49-F238E27FC236}">
                <a16:creationId xmlns:a16="http://schemas.microsoft.com/office/drawing/2014/main" id="{2EFEC987-ADE1-7869-2C91-D365AD206768}"/>
              </a:ext>
            </a:extLst>
          </p:cNvPr>
          <p:cNvSpPr txBox="1">
            <a:spLocks/>
          </p:cNvSpPr>
          <p:nvPr/>
        </p:nvSpPr>
        <p:spPr>
          <a:xfrm>
            <a:off x="5830281" y="2744730"/>
            <a:ext cx="2666020" cy="976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9pPr>
          </a:lstStyle>
          <a:p>
            <a:pPr marL="0" indent="0"/>
            <a:r>
              <a:rPr lang="en-US" sz="2000" b="1"/>
              <a:t>Must handle outliers for a better result.</a:t>
            </a:r>
          </a:p>
        </p:txBody>
      </p:sp>
    </p:spTree>
    <p:extLst>
      <p:ext uri="{BB962C8B-B14F-4D97-AF65-F5344CB8AC3E}">
        <p14:creationId xmlns:p14="http://schemas.microsoft.com/office/powerpoint/2010/main" val="2911326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38;p46">
            <a:extLst>
              <a:ext uri="{FF2B5EF4-FFF2-40B4-BE49-F238E27FC236}">
                <a16:creationId xmlns:a16="http://schemas.microsoft.com/office/drawing/2014/main" id="{8176C084-B3DD-FE2E-E585-A78C7D1535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9790" y="236505"/>
            <a:ext cx="4012500" cy="11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000"/>
              <a:t>Correlation</a:t>
            </a:r>
            <a:endParaRPr lang="en-US" sz="3000" noProof="0"/>
          </a:p>
        </p:txBody>
      </p:sp>
      <p:sp>
        <p:nvSpPr>
          <p:cNvPr id="7" name="Google Shape;333;p45">
            <a:extLst>
              <a:ext uri="{FF2B5EF4-FFF2-40B4-BE49-F238E27FC236}">
                <a16:creationId xmlns:a16="http://schemas.microsoft.com/office/drawing/2014/main" id="{970D8B25-A82E-511A-0E93-B07D9EA374A8}"/>
              </a:ext>
            </a:extLst>
          </p:cNvPr>
          <p:cNvSpPr txBox="1">
            <a:spLocks/>
          </p:cNvSpPr>
          <p:nvPr/>
        </p:nvSpPr>
        <p:spPr>
          <a:xfrm>
            <a:off x="277464" y="798542"/>
            <a:ext cx="3600500" cy="45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 SemiBold"/>
              <a:buNone/>
              <a:defRPr sz="7200" b="0" i="1" u="none" strike="noStrike" cap="none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-US" sz="1600" i="0">
                <a:latin typeface="Assistant Medium"/>
              </a:rPr>
              <a:t>Aim: assess relationships between features.</a:t>
            </a:r>
          </a:p>
        </p:txBody>
      </p:sp>
      <p:pic>
        <p:nvPicPr>
          <p:cNvPr id="2" name="Imatge 1" descr="Imatge que conté text, captura de pantalla, diagrama, nombre&#10;&#10;Pot ser que el contingut generat per IA no sigui correcte.">
            <a:extLst>
              <a:ext uri="{FF2B5EF4-FFF2-40B4-BE49-F238E27FC236}">
                <a16:creationId xmlns:a16="http://schemas.microsoft.com/office/drawing/2014/main" id="{A1FECEE1-8399-37B3-0F68-A2527D3CE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906" y="239412"/>
            <a:ext cx="5135863" cy="4463879"/>
          </a:xfrm>
          <a:prstGeom prst="rect">
            <a:avLst/>
          </a:prstGeom>
        </p:spPr>
      </p:pic>
      <p:sp>
        <p:nvSpPr>
          <p:cNvPr id="4" name="Google Shape;333;p45">
            <a:extLst>
              <a:ext uri="{FF2B5EF4-FFF2-40B4-BE49-F238E27FC236}">
                <a16:creationId xmlns:a16="http://schemas.microsoft.com/office/drawing/2014/main" id="{DB697089-9954-D584-85E4-479E7056D6CA}"/>
              </a:ext>
            </a:extLst>
          </p:cNvPr>
          <p:cNvSpPr txBox="1">
            <a:spLocks/>
          </p:cNvSpPr>
          <p:nvPr/>
        </p:nvSpPr>
        <p:spPr>
          <a:xfrm>
            <a:off x="277464" y="2245261"/>
            <a:ext cx="36005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 SemiBold"/>
              <a:buNone/>
              <a:defRPr sz="7200" b="0" i="1" u="none" strike="noStrike" cap="none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-US" sz="1600" i="0">
                <a:latin typeface="Assistant Medium"/>
              </a:rPr>
              <a:t>Features highly correlated.</a:t>
            </a:r>
          </a:p>
          <a:p>
            <a:endParaRPr lang="en-US" sz="1600" i="0">
              <a:latin typeface="Assistant Medium"/>
            </a:endParaRPr>
          </a:p>
          <a:p>
            <a:r>
              <a:rPr lang="en-US" sz="1600" i="0">
                <a:latin typeface="Assistant Medium"/>
              </a:rPr>
              <a:t>Correlation with obesity metrics.</a:t>
            </a:r>
          </a:p>
          <a:p>
            <a:endParaRPr lang="en-US" sz="1600" i="0">
              <a:latin typeface="Assistant Medium"/>
            </a:endParaRPr>
          </a:p>
          <a:p>
            <a:r>
              <a:rPr lang="en-US" sz="1600" i="0">
                <a:latin typeface="Assistant Medium"/>
                <a:cs typeface="Assistant Medium"/>
              </a:rPr>
              <a:t>Redundancy.</a:t>
            </a:r>
            <a:endParaRPr lang="en-US"/>
          </a:p>
          <a:p>
            <a:pPr marL="285750" indent="-285750">
              <a:buFont typeface="Calibri"/>
              <a:buChar char="-"/>
            </a:pPr>
            <a:endParaRPr lang="en-US" sz="1600" i="0">
              <a:latin typeface="Assistant Medium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012500" cy="11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Detection &amp; Handling Outliers</a:t>
            </a:r>
            <a:endParaRPr lang="en-US" noProof="0"/>
          </a:p>
        </p:txBody>
      </p:sp>
      <p:sp>
        <p:nvSpPr>
          <p:cNvPr id="339" name="Google Shape;339;p46"/>
          <p:cNvSpPr txBox="1">
            <a:spLocks noGrp="1"/>
          </p:cNvSpPr>
          <p:nvPr>
            <p:ph type="subTitle" idx="1"/>
          </p:nvPr>
        </p:nvSpPr>
        <p:spPr>
          <a:xfrm>
            <a:off x="720000" y="2056850"/>
            <a:ext cx="4012500" cy="18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  <a:buNone/>
            </a:pPr>
            <a:r>
              <a:rPr lang="en-US" sz="2000"/>
              <a:t>Step 1: Detection</a:t>
            </a:r>
          </a:p>
          <a:p>
            <a:pPr marL="0" indent="0">
              <a:buSzPts val="1100"/>
              <a:buNone/>
            </a:pPr>
            <a:r>
              <a:rPr lang="en-US" sz="2000" b="1"/>
              <a:t>IQR METHOD</a:t>
            </a:r>
          </a:p>
          <a:p>
            <a:pPr marL="0" indent="0">
              <a:buSzPts val="1100"/>
              <a:buNone/>
            </a:pPr>
            <a:endParaRPr lang="en-US" sz="2000"/>
          </a:p>
          <a:p>
            <a:pPr marL="0" indent="0">
              <a:buSzPts val="1100"/>
              <a:buNone/>
            </a:pPr>
            <a:r>
              <a:rPr lang="en-US" sz="2000"/>
              <a:t>Step 3: Handling</a:t>
            </a:r>
          </a:p>
          <a:p>
            <a:pPr marL="0" indent="0">
              <a:buSzPts val="1100"/>
              <a:buNone/>
            </a:pPr>
            <a:r>
              <a:rPr lang="en-US" sz="2000" b="1"/>
              <a:t>IQR CAPPING</a:t>
            </a:r>
          </a:p>
          <a:p>
            <a:pPr marL="0" indent="0">
              <a:buSzPts val="1100"/>
              <a:buNone/>
            </a:pPr>
            <a:endParaRPr lang="en-US" sz="2000"/>
          </a:p>
        </p:txBody>
      </p:sp>
      <p:sp>
        <p:nvSpPr>
          <p:cNvPr id="3" name="Right Arrow 16">
            <a:extLst>
              <a:ext uri="{FF2B5EF4-FFF2-40B4-BE49-F238E27FC236}">
                <a16:creationId xmlns:a16="http://schemas.microsoft.com/office/drawing/2014/main" id="{5B2A9CA4-AC56-F073-9D6C-826FFD8CEFB9}"/>
              </a:ext>
            </a:extLst>
          </p:cNvPr>
          <p:cNvSpPr/>
          <p:nvPr/>
        </p:nvSpPr>
        <p:spPr>
          <a:xfrm>
            <a:off x="3098675" y="2400711"/>
            <a:ext cx="849664" cy="3420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QuadreDeText 4">
            <a:extLst>
              <a:ext uri="{FF2B5EF4-FFF2-40B4-BE49-F238E27FC236}">
                <a16:creationId xmlns:a16="http://schemas.microsoft.com/office/drawing/2014/main" id="{D68DF3DF-E8FA-DE8A-3367-F3FDF7C095BC}"/>
              </a:ext>
            </a:extLst>
          </p:cNvPr>
          <p:cNvSpPr txBox="1"/>
          <p:nvPr/>
        </p:nvSpPr>
        <p:spPr>
          <a:xfrm>
            <a:off x="4108621" y="2370952"/>
            <a:ext cx="503537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Total number of outlier values (outliers per column): 1866. Total number of rows that contain at least one outlier: 1131.</a:t>
            </a:r>
          </a:p>
          <a:p>
            <a:pPr algn="ctr"/>
            <a:endParaRPr lang="ca-E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8;p46">
            <a:extLst>
              <a:ext uri="{FF2B5EF4-FFF2-40B4-BE49-F238E27FC236}">
                <a16:creationId xmlns:a16="http://schemas.microsoft.com/office/drawing/2014/main" id="{7FEC3EFA-6006-48C2-A9B5-27378B40889B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3482130" cy="828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 SemiBold"/>
              <a:buNone/>
              <a:defRPr sz="5800" b="0" i="0" u="none" strike="noStrike" cap="none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4400"/>
              <a:t>Modelling</a:t>
            </a:r>
          </a:p>
        </p:txBody>
      </p:sp>
      <p:sp>
        <p:nvSpPr>
          <p:cNvPr id="5" name="Google Shape;290;p40">
            <a:extLst>
              <a:ext uri="{FF2B5EF4-FFF2-40B4-BE49-F238E27FC236}">
                <a16:creationId xmlns:a16="http://schemas.microsoft.com/office/drawing/2014/main" id="{9B321597-D78E-C73B-D741-6689738599A3}"/>
              </a:ext>
            </a:extLst>
          </p:cNvPr>
          <p:cNvSpPr txBox="1">
            <a:spLocks/>
          </p:cNvSpPr>
          <p:nvPr/>
        </p:nvSpPr>
        <p:spPr>
          <a:xfrm>
            <a:off x="719999" y="1606005"/>
            <a:ext cx="266997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 SemiBold"/>
              <a:buNone/>
              <a:defRPr sz="5800" b="0" i="0" u="none" strike="noStrike" cap="none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800"/>
              <a:t>Tree-Based Models</a:t>
            </a:r>
          </a:p>
        </p:txBody>
      </p:sp>
      <p:sp>
        <p:nvSpPr>
          <p:cNvPr id="6" name="Google Shape;290;p40">
            <a:extLst>
              <a:ext uri="{FF2B5EF4-FFF2-40B4-BE49-F238E27FC236}">
                <a16:creationId xmlns:a16="http://schemas.microsoft.com/office/drawing/2014/main" id="{0B2BD9EC-5B7B-C45C-7669-2FAE16E91DAC}"/>
              </a:ext>
            </a:extLst>
          </p:cNvPr>
          <p:cNvSpPr txBox="1">
            <a:spLocks/>
          </p:cNvSpPr>
          <p:nvPr/>
        </p:nvSpPr>
        <p:spPr>
          <a:xfrm>
            <a:off x="719999" y="2262516"/>
            <a:ext cx="463258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 SemiBold"/>
              <a:buNone/>
              <a:defRPr sz="5800" b="0" i="0" u="none" strike="noStrike" cap="none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800"/>
              <a:t>Statistical and Probabilistic Models</a:t>
            </a:r>
          </a:p>
        </p:txBody>
      </p:sp>
      <p:sp>
        <p:nvSpPr>
          <p:cNvPr id="7" name="Google Shape;290;p40">
            <a:extLst>
              <a:ext uri="{FF2B5EF4-FFF2-40B4-BE49-F238E27FC236}">
                <a16:creationId xmlns:a16="http://schemas.microsoft.com/office/drawing/2014/main" id="{C1EDFCE6-611D-F4CC-A801-FE0553C7648A}"/>
              </a:ext>
            </a:extLst>
          </p:cNvPr>
          <p:cNvSpPr txBox="1">
            <a:spLocks/>
          </p:cNvSpPr>
          <p:nvPr/>
        </p:nvSpPr>
        <p:spPr>
          <a:xfrm>
            <a:off x="719999" y="2919027"/>
            <a:ext cx="364012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 SemiBold"/>
              <a:buNone/>
              <a:defRPr sz="5800" b="0" i="0" u="none" strike="noStrike" cap="none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800"/>
              <a:t>Margin-Based Model</a:t>
            </a:r>
          </a:p>
        </p:txBody>
      </p:sp>
      <p:sp>
        <p:nvSpPr>
          <p:cNvPr id="8" name="Google Shape;290;p40">
            <a:extLst>
              <a:ext uri="{FF2B5EF4-FFF2-40B4-BE49-F238E27FC236}">
                <a16:creationId xmlns:a16="http://schemas.microsoft.com/office/drawing/2014/main" id="{ED29A690-9416-EBFC-7804-151B923CA3F3}"/>
              </a:ext>
            </a:extLst>
          </p:cNvPr>
          <p:cNvSpPr txBox="1">
            <a:spLocks/>
          </p:cNvSpPr>
          <p:nvPr/>
        </p:nvSpPr>
        <p:spPr>
          <a:xfrm>
            <a:off x="720000" y="3659349"/>
            <a:ext cx="348213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 SemiBold"/>
              <a:buNone/>
              <a:defRPr sz="5800" b="0" i="0" u="none" strike="noStrike" cap="none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800"/>
              <a:t>Ensemble Models</a:t>
            </a:r>
          </a:p>
        </p:txBody>
      </p:sp>
    </p:spTree>
    <p:extLst>
      <p:ext uri="{BB962C8B-B14F-4D97-AF65-F5344CB8AC3E}">
        <p14:creationId xmlns:p14="http://schemas.microsoft.com/office/powerpoint/2010/main" val="2486631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>
          <a:extLst>
            <a:ext uri="{FF2B5EF4-FFF2-40B4-BE49-F238E27FC236}">
              <a16:creationId xmlns:a16="http://schemas.microsoft.com/office/drawing/2014/main" id="{90077FD0-ADA5-012F-D149-4218410D1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90;p40">
            <a:extLst>
              <a:ext uri="{FF2B5EF4-FFF2-40B4-BE49-F238E27FC236}">
                <a16:creationId xmlns:a16="http://schemas.microsoft.com/office/drawing/2014/main" id="{9936E602-0C21-F7C4-3CEF-4EEA61CCFB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51550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0"/>
              <a:t>Tree-Based Models</a:t>
            </a:r>
          </a:p>
        </p:txBody>
      </p:sp>
      <p:sp>
        <p:nvSpPr>
          <p:cNvPr id="7" name="Google Shape;290;p40">
            <a:extLst>
              <a:ext uri="{FF2B5EF4-FFF2-40B4-BE49-F238E27FC236}">
                <a16:creationId xmlns:a16="http://schemas.microsoft.com/office/drawing/2014/main" id="{72E807C1-CE4C-D36F-38F9-566C0E84C671}"/>
              </a:ext>
            </a:extLst>
          </p:cNvPr>
          <p:cNvSpPr txBox="1">
            <a:spLocks/>
          </p:cNvSpPr>
          <p:nvPr/>
        </p:nvSpPr>
        <p:spPr>
          <a:xfrm>
            <a:off x="720000" y="731375"/>
            <a:ext cx="377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 SemiBold"/>
              <a:buNone/>
              <a:defRPr sz="5000" b="0" i="0" u="none" strike="noStrike" cap="none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algn="l"/>
            <a:r>
              <a:rPr lang="en-US" sz="2800"/>
              <a:t>Decision Tree</a:t>
            </a:r>
          </a:p>
        </p:txBody>
      </p:sp>
      <p:sp>
        <p:nvSpPr>
          <p:cNvPr id="8" name="Google Shape;290;p40">
            <a:extLst>
              <a:ext uri="{FF2B5EF4-FFF2-40B4-BE49-F238E27FC236}">
                <a16:creationId xmlns:a16="http://schemas.microsoft.com/office/drawing/2014/main" id="{8A812D07-0B99-F5EB-60AA-BF0859F9EFF1}"/>
              </a:ext>
            </a:extLst>
          </p:cNvPr>
          <p:cNvSpPr txBox="1">
            <a:spLocks/>
          </p:cNvSpPr>
          <p:nvPr/>
        </p:nvSpPr>
        <p:spPr>
          <a:xfrm>
            <a:off x="3268980" y="816395"/>
            <a:ext cx="515502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 SemiBold"/>
              <a:buNone/>
              <a:defRPr sz="5000" b="0" i="0" u="none" strike="noStrike" cap="none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algn="l"/>
            <a:r>
              <a:rPr lang="en-US" sz="2000" i="1"/>
              <a:t>with Hyperparameter Tuning</a:t>
            </a:r>
          </a:p>
        </p:txBody>
      </p:sp>
      <p:sp>
        <p:nvSpPr>
          <p:cNvPr id="3" name="Google Shape;333;p45">
            <a:extLst>
              <a:ext uri="{FF2B5EF4-FFF2-40B4-BE49-F238E27FC236}">
                <a16:creationId xmlns:a16="http://schemas.microsoft.com/office/drawing/2014/main" id="{87A6C499-17AB-EEAF-6A30-59E3E0E47B0E}"/>
              </a:ext>
            </a:extLst>
          </p:cNvPr>
          <p:cNvSpPr txBox="1">
            <a:spLocks/>
          </p:cNvSpPr>
          <p:nvPr/>
        </p:nvSpPr>
        <p:spPr>
          <a:xfrm>
            <a:off x="569906" y="1675445"/>
            <a:ext cx="8574094" cy="2623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 SemiBold"/>
              <a:buNone/>
              <a:defRPr sz="7200" b="0" i="1" u="none" strike="noStrike" cap="none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-US" sz="1600" b="1" i="0">
                <a:latin typeface="Assistant Medium"/>
              </a:rPr>
              <a:t>Step 1:  Dictionary of parameters: </a:t>
            </a:r>
            <a:r>
              <a:rPr lang="en-US" sz="1600" b="1" i="0">
                <a:solidFill>
                  <a:srgbClr val="252525"/>
                </a:solidFill>
                <a:latin typeface="Assistant Medium"/>
              </a:rPr>
              <a:t>  </a:t>
            </a:r>
            <a:endParaRPr lang="ca-ES" sz="1100">
              <a:solidFill>
                <a:srgbClr val="252525"/>
              </a:solidFill>
              <a:latin typeface="Andale Mono"/>
            </a:endParaRPr>
          </a:p>
          <a:p>
            <a:r>
              <a:rPr lang="en-US" sz="1200" i="0">
                <a:solidFill>
                  <a:srgbClr val="252525"/>
                </a:solidFill>
                <a:latin typeface="Andale Mono"/>
              </a:rPr>
              <a:t>{'</a:t>
            </a:r>
            <a:r>
              <a:rPr lang="en-US" sz="1200" i="0" err="1">
                <a:solidFill>
                  <a:srgbClr val="252525"/>
                </a:solidFill>
                <a:latin typeface="Andale Mono"/>
              </a:rPr>
              <a:t>max_leaf_nodes</a:t>
            </a:r>
            <a:r>
              <a:rPr lang="en-US" sz="1200" i="0">
                <a:solidFill>
                  <a:srgbClr val="252525"/>
                </a:solidFill>
                <a:latin typeface="Andale Mono"/>
              </a:rPr>
              <a:t>': list(range(2, 300)), '</a:t>
            </a:r>
            <a:r>
              <a:rPr lang="en-US" sz="1200" i="0" err="1">
                <a:solidFill>
                  <a:srgbClr val="252525"/>
                </a:solidFill>
                <a:latin typeface="Andale Mono"/>
              </a:rPr>
              <a:t>min_samples_split</a:t>
            </a:r>
            <a:r>
              <a:rPr lang="en-US" sz="1200" i="0">
                <a:solidFill>
                  <a:srgbClr val="252525"/>
                </a:solidFill>
                <a:latin typeface="Andale Mono"/>
              </a:rPr>
              <a:t>': list(range(2, 20))}</a:t>
            </a:r>
            <a:endParaRPr lang="ca-ES" sz="1200">
              <a:solidFill>
                <a:srgbClr val="252525"/>
              </a:solidFill>
              <a:latin typeface="Andale Mono"/>
            </a:endParaRPr>
          </a:p>
          <a:p>
            <a:endParaRPr lang="en-US" sz="1600" b="1" i="0">
              <a:solidFill>
                <a:srgbClr val="252525"/>
              </a:solidFill>
              <a:latin typeface="Assistant Medium"/>
            </a:endParaRPr>
          </a:p>
          <a:p>
            <a:r>
              <a:rPr lang="en-US" sz="1600" b="1" i="0">
                <a:latin typeface="Assistant Medium"/>
              </a:rPr>
              <a:t>Step 2: Grid Search of the Decision Tree Classifier </a:t>
            </a:r>
            <a:r>
              <a:rPr lang="en-US" sz="1600" i="0">
                <a:latin typeface="Assistant Medium"/>
              </a:rPr>
              <a:t>using 5-fold cross validation</a:t>
            </a:r>
            <a:r>
              <a:rPr lang="en-US" sz="1600" b="1" i="0">
                <a:latin typeface="Assistant Medium"/>
              </a:rPr>
              <a:t>  </a:t>
            </a:r>
            <a:endParaRPr lang="en-US" sz="1600" i="0">
              <a:latin typeface="Assistant Medium"/>
            </a:endParaRPr>
          </a:p>
          <a:p>
            <a:endParaRPr lang="en-US" sz="2000" b="1" i="0">
              <a:latin typeface="Assistant Medium"/>
            </a:endParaRPr>
          </a:p>
          <a:p>
            <a:r>
              <a:rPr lang="en-US" sz="1600" b="1" i="0">
                <a:latin typeface="Assistant Medium"/>
              </a:rPr>
              <a:t>Step 3: Training &amp; insights      </a:t>
            </a:r>
            <a:r>
              <a:rPr lang="en-US" sz="1400" i="0">
                <a:solidFill>
                  <a:srgbClr val="1F1F1F"/>
                </a:solidFill>
                <a:latin typeface="Andale Mono"/>
              </a:rPr>
              <a:t>depth: 14 , </a:t>
            </a:r>
            <a:r>
              <a:rPr lang="en-US" sz="1400" i="0" err="1">
                <a:solidFill>
                  <a:srgbClr val="1F1F1F"/>
                </a:solidFill>
                <a:latin typeface="Andale Mono"/>
              </a:rPr>
              <a:t>n_leaves</a:t>
            </a:r>
            <a:r>
              <a:rPr lang="en-US" sz="1400" i="0">
                <a:solidFill>
                  <a:srgbClr val="1F1F1F"/>
                </a:solidFill>
                <a:latin typeface="Andale Mono"/>
              </a:rPr>
              <a:t>: 217</a:t>
            </a:r>
            <a:r>
              <a:rPr lang="en-US" sz="1100" i="0">
                <a:solidFill>
                  <a:srgbClr val="1F1F1F"/>
                </a:solidFill>
                <a:latin typeface="Consolas"/>
              </a:rPr>
              <a:t>
</a:t>
            </a:r>
            <a:endParaRPr lang="en-US" sz="2000" i="0">
              <a:solidFill>
                <a:srgbClr val="1F1F1F"/>
              </a:solidFill>
              <a:latin typeface="Andale Mono"/>
            </a:endParaRPr>
          </a:p>
          <a:p>
            <a:r>
              <a:rPr lang="en-US" sz="1600" b="1" i="0">
                <a:latin typeface="Assistant Medium"/>
              </a:rPr>
              <a:t>Step 4: Evaluation                      accuracy = 0.773</a:t>
            </a:r>
            <a:endParaRPr lang="en-US" sz="1100" i="0">
              <a:solidFill>
                <a:srgbClr val="1F1F1F"/>
              </a:solidFill>
              <a:highlight>
                <a:srgbClr val="FFFFFF"/>
              </a:highlight>
              <a:latin typeface="Consolas"/>
            </a:endParaRPr>
          </a:p>
          <a:p>
            <a:endParaRPr lang="en-US" sz="1600" i="0">
              <a:latin typeface="Assistant Medium"/>
            </a:endParaRPr>
          </a:p>
        </p:txBody>
      </p:sp>
      <p:pic>
        <p:nvPicPr>
          <p:cNvPr id="11" name="Gràfic 10" descr="Arrow Right with solid fill">
            <a:extLst>
              <a:ext uri="{FF2B5EF4-FFF2-40B4-BE49-F238E27FC236}">
                <a16:creationId xmlns:a16="http://schemas.microsoft.com/office/drawing/2014/main" id="{DE1E715F-10D2-36CC-354A-F7397004C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24826" y="2835321"/>
            <a:ext cx="539379" cy="556720"/>
          </a:xfrm>
          <a:prstGeom prst="rect">
            <a:avLst/>
          </a:prstGeom>
        </p:spPr>
      </p:pic>
      <p:pic>
        <p:nvPicPr>
          <p:cNvPr id="12" name="Gràfic 11" descr="Arrow Right with solid fill">
            <a:extLst>
              <a:ext uri="{FF2B5EF4-FFF2-40B4-BE49-F238E27FC236}">
                <a16:creationId xmlns:a16="http://schemas.microsoft.com/office/drawing/2014/main" id="{C9A7F97B-EE2A-BF9B-5F3A-FB6EE278B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87475" y="3228463"/>
            <a:ext cx="539379" cy="5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730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90;p40">
            <a:extLst>
              <a:ext uri="{FF2B5EF4-FFF2-40B4-BE49-F238E27FC236}">
                <a16:creationId xmlns:a16="http://schemas.microsoft.com/office/drawing/2014/main" id="{88218669-02FF-EBF9-FB05-99E1C7D20D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51550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0"/>
              <a:t>Statistical and Probabilistic Models</a:t>
            </a:r>
          </a:p>
        </p:txBody>
      </p:sp>
      <p:sp>
        <p:nvSpPr>
          <p:cNvPr id="21" name="Google Shape;290;p40">
            <a:extLst>
              <a:ext uri="{FF2B5EF4-FFF2-40B4-BE49-F238E27FC236}">
                <a16:creationId xmlns:a16="http://schemas.microsoft.com/office/drawing/2014/main" id="{90C085EB-EA7E-CF3C-CC02-C99B6433FFA5}"/>
              </a:ext>
            </a:extLst>
          </p:cNvPr>
          <p:cNvSpPr txBox="1">
            <a:spLocks/>
          </p:cNvSpPr>
          <p:nvPr/>
        </p:nvSpPr>
        <p:spPr>
          <a:xfrm>
            <a:off x="720000" y="731375"/>
            <a:ext cx="606094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 SemiBold"/>
              <a:buNone/>
              <a:defRPr sz="5000" b="0" i="0" u="none" strike="noStrike" cap="none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algn="l"/>
            <a:r>
              <a:rPr lang="en-US" sz="2800"/>
              <a:t>Logistic Regression Pipeline</a:t>
            </a:r>
          </a:p>
        </p:txBody>
      </p:sp>
      <p:sp>
        <p:nvSpPr>
          <p:cNvPr id="7" name="Google Shape;333;p45">
            <a:extLst>
              <a:ext uri="{FF2B5EF4-FFF2-40B4-BE49-F238E27FC236}">
                <a16:creationId xmlns:a16="http://schemas.microsoft.com/office/drawing/2014/main" id="{ED2ADAD9-25B9-0288-319B-C97E2CDD2993}"/>
              </a:ext>
            </a:extLst>
          </p:cNvPr>
          <p:cNvSpPr txBox="1">
            <a:spLocks/>
          </p:cNvSpPr>
          <p:nvPr/>
        </p:nvSpPr>
        <p:spPr>
          <a:xfrm>
            <a:off x="570937" y="1578562"/>
            <a:ext cx="8574094" cy="713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 SemiBold"/>
              <a:buNone/>
              <a:defRPr sz="7200" b="0" i="1" u="none" strike="noStrike" cap="none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-US" sz="1600" b="1" i="0">
                <a:latin typeface="Assistant Medium"/>
              </a:rPr>
              <a:t>Step 1: Preprocessing Pipeline (</a:t>
            </a:r>
            <a:r>
              <a:rPr lang="en-US" sz="1600" i="0">
                <a:latin typeface="Assistant Medium"/>
              </a:rPr>
              <a:t>Numerical &amp; categorical Features, </a:t>
            </a:r>
            <a:r>
              <a:rPr lang="en-US" sz="1600" i="0" err="1">
                <a:latin typeface="Andale Mono"/>
              </a:rPr>
              <a:t>ColumnTransformer</a:t>
            </a:r>
            <a:r>
              <a:rPr lang="en-US" sz="1600" i="0">
                <a:latin typeface="Andale Mono"/>
              </a:rPr>
              <a:t>()</a:t>
            </a:r>
            <a:r>
              <a:rPr lang="en-US" sz="1600" b="1" i="0">
                <a:latin typeface="Assistant Medium"/>
              </a:rPr>
              <a:t>)</a:t>
            </a:r>
          </a:p>
          <a:p>
            <a:endParaRPr lang="en-US" sz="1600" b="1" i="0">
              <a:latin typeface="Assistant Medium"/>
            </a:endParaRPr>
          </a:p>
          <a:p>
            <a:r>
              <a:rPr lang="en-US" sz="1600" b="1" i="0">
                <a:latin typeface="Assistant Medium"/>
              </a:rPr>
              <a:t>Step 2: Preprocessing + Logistic Regression = </a:t>
            </a:r>
            <a:r>
              <a:rPr lang="en-US" sz="1600" i="0">
                <a:latin typeface="Assistant Medium"/>
              </a:rPr>
              <a:t>LOGISTIC REGRESSION PIPELINE</a:t>
            </a:r>
          </a:p>
          <a:p>
            <a:endParaRPr lang="en-US" sz="1600" b="1" i="0">
              <a:latin typeface="Assistant Medium"/>
            </a:endParaRPr>
          </a:p>
          <a:p>
            <a:r>
              <a:rPr lang="en-US" sz="1600" b="1" i="0">
                <a:latin typeface="Assistant Medium"/>
              </a:rPr>
              <a:t>Step 3: Training</a:t>
            </a:r>
          </a:p>
          <a:p>
            <a:endParaRPr lang="en-US" sz="1600" b="1" i="0">
              <a:latin typeface="Assistant Medium"/>
            </a:endParaRPr>
          </a:p>
          <a:p>
            <a:r>
              <a:rPr lang="en-US" sz="1600" b="1" i="0">
                <a:latin typeface="Assistant Medium"/>
              </a:rPr>
              <a:t>Step 4: Evaluation</a:t>
            </a:r>
          </a:p>
          <a:p>
            <a:endParaRPr lang="en-US" sz="1600" i="0">
              <a:latin typeface="Assistant Medium"/>
            </a:endParaRPr>
          </a:p>
        </p:txBody>
      </p:sp>
      <p:sp>
        <p:nvSpPr>
          <p:cNvPr id="9" name="Left Brace 5">
            <a:extLst>
              <a:ext uri="{FF2B5EF4-FFF2-40B4-BE49-F238E27FC236}">
                <a16:creationId xmlns:a16="http://schemas.microsoft.com/office/drawing/2014/main" id="{BF0A53BA-D107-E54F-6130-4A67370DA6C4}"/>
              </a:ext>
            </a:extLst>
          </p:cNvPr>
          <p:cNvSpPr/>
          <p:nvPr/>
        </p:nvSpPr>
        <p:spPr>
          <a:xfrm>
            <a:off x="644299" y="3651020"/>
            <a:ext cx="147149" cy="969257"/>
          </a:xfrm>
          <a:prstGeom prst="leftBrace">
            <a:avLst>
              <a:gd name="adj1" fmla="val 45999"/>
              <a:gd name="adj2" fmla="val 50000"/>
            </a:avLst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290;p40">
            <a:extLst>
              <a:ext uri="{FF2B5EF4-FFF2-40B4-BE49-F238E27FC236}">
                <a16:creationId xmlns:a16="http://schemas.microsoft.com/office/drawing/2014/main" id="{CB4982DB-9C91-874C-2556-3B87608BBC48}"/>
              </a:ext>
            </a:extLst>
          </p:cNvPr>
          <p:cNvSpPr txBox="1">
            <a:spLocks/>
          </p:cNvSpPr>
          <p:nvPr/>
        </p:nvSpPr>
        <p:spPr>
          <a:xfrm>
            <a:off x="812675" y="3652593"/>
            <a:ext cx="266997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 SemiBold"/>
              <a:buNone/>
              <a:defRPr sz="5800" b="0" i="0" u="none" strike="noStrike" cap="none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600">
                <a:latin typeface="Assistant Medium"/>
              </a:rPr>
              <a:t>Accuracy = 55.68 %</a:t>
            </a:r>
          </a:p>
          <a:p>
            <a:endParaRPr lang="en-US" sz="1600">
              <a:latin typeface="Assistant Medium"/>
            </a:endParaRPr>
          </a:p>
          <a:p>
            <a:r>
              <a:rPr lang="en-US" sz="1600">
                <a:latin typeface="Assistant Medium"/>
              </a:rPr>
              <a:t>ROC AUC (</a:t>
            </a:r>
            <a:r>
              <a:rPr lang="en-US" sz="1600" err="1">
                <a:latin typeface="Assistant Medium"/>
              </a:rPr>
              <a:t>OvR</a:t>
            </a:r>
            <a:r>
              <a:rPr lang="en-US" sz="1600">
                <a:latin typeface="Assistant Medium"/>
              </a:rPr>
              <a:t>) = 87.46 %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>
          <a:extLst>
            <a:ext uri="{FF2B5EF4-FFF2-40B4-BE49-F238E27FC236}">
              <a16:creationId xmlns:a16="http://schemas.microsoft.com/office/drawing/2014/main" id="{BADEC8B7-0981-F528-882C-4D4622C0E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90;p40">
            <a:extLst>
              <a:ext uri="{FF2B5EF4-FFF2-40B4-BE49-F238E27FC236}">
                <a16:creationId xmlns:a16="http://schemas.microsoft.com/office/drawing/2014/main" id="{2D44BE39-9D64-280F-C4B3-3C5388C40D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51550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0"/>
              <a:t>Statistical and Probabilistic Models</a:t>
            </a:r>
          </a:p>
        </p:txBody>
      </p:sp>
      <p:sp>
        <p:nvSpPr>
          <p:cNvPr id="22" name="Google Shape;290;p40">
            <a:extLst>
              <a:ext uri="{FF2B5EF4-FFF2-40B4-BE49-F238E27FC236}">
                <a16:creationId xmlns:a16="http://schemas.microsoft.com/office/drawing/2014/main" id="{69C34564-2301-81C5-609C-D6FC2E5680AA}"/>
              </a:ext>
            </a:extLst>
          </p:cNvPr>
          <p:cNvSpPr txBox="1">
            <a:spLocks/>
          </p:cNvSpPr>
          <p:nvPr/>
        </p:nvSpPr>
        <p:spPr>
          <a:xfrm>
            <a:off x="720000" y="841738"/>
            <a:ext cx="606094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 SemiBold"/>
              <a:buNone/>
              <a:defRPr sz="5000" b="0" i="0" u="none" strike="noStrike" cap="none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algn="l"/>
            <a:r>
              <a:rPr lang="en-US" sz="2800"/>
              <a:t>Naive Bayes</a:t>
            </a:r>
          </a:p>
        </p:txBody>
      </p:sp>
      <p:sp>
        <p:nvSpPr>
          <p:cNvPr id="3" name="Google Shape;333;p45">
            <a:extLst>
              <a:ext uri="{FF2B5EF4-FFF2-40B4-BE49-F238E27FC236}">
                <a16:creationId xmlns:a16="http://schemas.microsoft.com/office/drawing/2014/main" id="{62709D22-F6C7-B65E-0B6E-3F5228D4FADD}"/>
              </a:ext>
            </a:extLst>
          </p:cNvPr>
          <p:cNvSpPr txBox="1">
            <a:spLocks/>
          </p:cNvSpPr>
          <p:nvPr/>
        </p:nvSpPr>
        <p:spPr>
          <a:xfrm>
            <a:off x="570937" y="1684698"/>
            <a:ext cx="8574094" cy="2623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 SemiBold"/>
              <a:buNone/>
              <a:defRPr sz="7200" b="0" i="1" u="none" strike="noStrike" cap="none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-US" sz="1600" b="1" i="0">
                <a:latin typeface="Assistant Medium"/>
              </a:rPr>
              <a:t>Step 1:  </a:t>
            </a:r>
            <a:r>
              <a:rPr lang="en-US" sz="1600" b="1" i="0">
                <a:latin typeface="Assistant Medium"/>
                <a:cs typeface="Assistant Medium"/>
              </a:rPr>
              <a:t>Preprocessing</a:t>
            </a:r>
            <a:r>
              <a:rPr lang="en-US" sz="1600" b="1" i="0">
                <a:solidFill>
                  <a:srgbClr val="252525"/>
                </a:solidFill>
                <a:latin typeface="Assistant Medium"/>
                <a:cs typeface="Assistant Medium"/>
              </a:rPr>
              <a:t> Pipeline (</a:t>
            </a:r>
            <a:r>
              <a:rPr lang="en-US" sz="1600" i="0">
                <a:solidFill>
                  <a:srgbClr val="252525"/>
                </a:solidFill>
                <a:latin typeface="Andale Mono"/>
              </a:rPr>
              <a:t>Standard </a:t>
            </a:r>
            <a:r>
              <a:rPr lang="en-US" sz="1600" i="0" err="1">
                <a:solidFill>
                  <a:srgbClr val="252525"/>
                </a:solidFill>
                <a:latin typeface="Andale Mono"/>
              </a:rPr>
              <a:t>Scalerer</a:t>
            </a:r>
            <a:r>
              <a:rPr lang="en-US" sz="1600" i="0">
                <a:solidFill>
                  <a:srgbClr val="252525"/>
                </a:solidFill>
                <a:latin typeface="Andale Mono"/>
              </a:rPr>
              <a:t>() &amp; </a:t>
            </a:r>
            <a:r>
              <a:rPr lang="en-US" sz="1600" i="0" err="1">
                <a:solidFill>
                  <a:srgbClr val="252525"/>
                </a:solidFill>
                <a:latin typeface="Andale Mono"/>
              </a:rPr>
              <a:t>GaussianNB</a:t>
            </a:r>
            <a:r>
              <a:rPr lang="en-US" sz="1600" i="0">
                <a:solidFill>
                  <a:srgbClr val="252525"/>
                </a:solidFill>
                <a:latin typeface="Andale Mono"/>
              </a:rPr>
              <a:t>()</a:t>
            </a:r>
            <a:r>
              <a:rPr lang="en-US" sz="1600" b="1" i="0">
                <a:latin typeface="Assistant Medium"/>
                <a:cs typeface="Assistant Medium"/>
              </a:rPr>
              <a:t>)</a:t>
            </a:r>
            <a:endParaRPr lang="en-US" sz="1600" i="0">
              <a:solidFill>
                <a:srgbClr val="000000"/>
              </a:solidFill>
              <a:latin typeface="Assistant Medium"/>
              <a:cs typeface="Assistant Medium"/>
            </a:endParaRPr>
          </a:p>
          <a:p>
            <a:endParaRPr lang="en-US" sz="1600" b="1" i="0">
              <a:latin typeface="Assistant Medium"/>
            </a:endParaRPr>
          </a:p>
          <a:p>
            <a:r>
              <a:rPr lang="en-US" sz="1600" b="1" i="0">
                <a:latin typeface="Assistant Medium"/>
              </a:rPr>
              <a:t>Step 2: Training </a:t>
            </a:r>
            <a:r>
              <a:rPr lang="en-US" sz="1600" b="1" i="0">
                <a:solidFill>
                  <a:srgbClr val="252525"/>
                </a:solidFill>
                <a:latin typeface="Assistant Medium"/>
              </a:rPr>
              <a:t>&amp; predict </a:t>
            </a:r>
            <a:r>
              <a:rPr lang="en-US" sz="1600" b="1" i="0">
                <a:latin typeface="Assistant Medium"/>
              </a:rPr>
              <a:t> </a:t>
            </a:r>
            <a:endParaRPr lang="en-US" sz="1600" i="0">
              <a:latin typeface="Assistant Medium"/>
            </a:endParaRPr>
          </a:p>
          <a:p>
            <a:endParaRPr lang="en-US" sz="2000" b="1" i="0">
              <a:latin typeface="Assistant Medium"/>
            </a:endParaRPr>
          </a:p>
          <a:p>
            <a:r>
              <a:rPr lang="en-US" sz="1600" b="1" i="0">
                <a:latin typeface="Assistant Medium"/>
              </a:rPr>
              <a:t>Step 3: Training &amp; evaluation          accuracy: 0.3996</a:t>
            </a:r>
            <a:endParaRPr lang="en-US" sz="1100" i="0">
              <a:solidFill>
                <a:srgbClr val="1F1F1F"/>
              </a:solidFill>
              <a:highlight>
                <a:srgbClr val="FFFFFF"/>
              </a:highlight>
            </a:endParaRPr>
          </a:p>
          <a:p>
            <a:endParaRPr lang="en-US" sz="1000" b="1" i="0">
              <a:latin typeface="Assistant Medium"/>
            </a:endParaRPr>
          </a:p>
          <a:p>
            <a:r>
              <a:rPr lang="en-US" sz="1600" b="1" i="0">
                <a:latin typeface="Assistant Medium"/>
              </a:rPr>
              <a:t>                  confusion matrix:</a:t>
            </a:r>
          </a:p>
          <a:p>
            <a:r>
              <a:rPr lang="en-US" sz="1600" b="1" i="0">
                <a:latin typeface="Assistant Medium"/>
              </a:rPr>
              <a:t>                </a:t>
            </a:r>
            <a:endParaRPr lang="en-US" sz="1100" i="0">
              <a:solidFill>
                <a:srgbClr val="1F1F1F"/>
              </a:solidFill>
              <a:highlight>
                <a:srgbClr val="FFFFFF"/>
              </a:highlight>
              <a:latin typeface="Consolas"/>
            </a:endParaRPr>
          </a:p>
          <a:p>
            <a:endParaRPr lang="en-US" sz="1600" i="0">
              <a:latin typeface="Assistant Medium"/>
            </a:endParaRPr>
          </a:p>
        </p:txBody>
      </p:sp>
      <p:pic>
        <p:nvPicPr>
          <p:cNvPr id="5" name="Gràfic 4" descr="Arrow Right with solid fill">
            <a:extLst>
              <a:ext uri="{FF2B5EF4-FFF2-40B4-BE49-F238E27FC236}">
                <a16:creationId xmlns:a16="http://schemas.microsoft.com/office/drawing/2014/main" id="{8A9EF5FF-FAB2-1857-54E5-F937F54FA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7181" y="2683368"/>
            <a:ext cx="539379" cy="556720"/>
          </a:xfrm>
          <a:prstGeom prst="rect">
            <a:avLst/>
          </a:prstGeom>
        </p:spPr>
      </p:pic>
      <p:pic>
        <p:nvPicPr>
          <p:cNvPr id="8" name="Imatge 7">
            <a:extLst>
              <a:ext uri="{FF2B5EF4-FFF2-40B4-BE49-F238E27FC236}">
                <a16:creationId xmlns:a16="http://schemas.microsoft.com/office/drawing/2014/main" id="{B6589477-4C49-FD59-161E-4F2C3802C2E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9360" r="-331" b="493"/>
          <a:stretch>
            <a:fillRect/>
          </a:stretch>
        </p:blipFill>
        <p:spPr>
          <a:xfrm>
            <a:off x="5675539" y="3238498"/>
            <a:ext cx="2479242" cy="149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88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0;p40">
            <a:extLst>
              <a:ext uri="{FF2B5EF4-FFF2-40B4-BE49-F238E27FC236}">
                <a16:creationId xmlns:a16="http://schemas.microsoft.com/office/drawing/2014/main" id="{4B8C1B0A-2142-2654-9B87-18E7FE1CD988}"/>
              </a:ext>
            </a:extLst>
          </p:cNvPr>
          <p:cNvSpPr txBox="1">
            <a:spLocks/>
          </p:cNvSpPr>
          <p:nvPr/>
        </p:nvSpPr>
        <p:spPr>
          <a:xfrm>
            <a:off x="894661" y="759544"/>
            <a:ext cx="606094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 SemiBold"/>
              <a:buNone/>
              <a:defRPr sz="5000" b="0" i="0" u="none" strike="noStrike" cap="none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algn="l"/>
            <a:r>
              <a:rPr lang="en-US" sz="2800"/>
              <a:t>Support Vector Machines</a:t>
            </a:r>
          </a:p>
        </p:txBody>
      </p:sp>
      <p:sp>
        <p:nvSpPr>
          <p:cNvPr id="5" name="Google Shape;290;p40">
            <a:extLst>
              <a:ext uri="{FF2B5EF4-FFF2-40B4-BE49-F238E27FC236}">
                <a16:creationId xmlns:a16="http://schemas.microsoft.com/office/drawing/2014/main" id="{95C2138E-BC45-B219-C2AF-65883C9D63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4661" y="473194"/>
            <a:ext cx="51550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0"/>
              <a:t>Margin-Based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A4794C-5AE5-CFDE-59C6-7F78FD5C9797}"/>
              </a:ext>
            </a:extLst>
          </p:cNvPr>
          <p:cNvSpPr txBox="1"/>
          <p:nvPr/>
        </p:nvSpPr>
        <p:spPr>
          <a:xfrm>
            <a:off x="894661" y="2099221"/>
            <a:ext cx="4036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+mj-lt"/>
                <a:ea typeface="Tamil Sangam MN" pitchFamily="2" charset="0"/>
                <a:cs typeface="Tamil Sangam MN" pitchFamily="2" charset="0"/>
              </a:rPr>
              <a:t>1. Scale the data with </a:t>
            </a:r>
            <a:r>
              <a:rPr lang="en-US" err="1">
                <a:latin typeface="Andale Mono" panose="020B0509000000000004" pitchFamily="49" charset="0"/>
              </a:rPr>
              <a:t>StandardScaler</a:t>
            </a:r>
            <a:r>
              <a:rPr lang="en-US">
                <a:latin typeface="Andale Mono" panose="020B0509000000000004" pitchFamily="49" charset="0"/>
              </a:rPr>
              <a:t>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86A1B7-3C6D-8474-0834-FE13F08544C2}"/>
              </a:ext>
            </a:extLst>
          </p:cNvPr>
          <p:cNvSpPr txBox="1"/>
          <p:nvPr/>
        </p:nvSpPr>
        <p:spPr>
          <a:xfrm>
            <a:off x="894661" y="2693348"/>
            <a:ext cx="70896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+mj-lt"/>
              </a:rPr>
              <a:t>2. Set parameter </a:t>
            </a:r>
            <a:r>
              <a:rPr lang="en-US">
                <a:latin typeface="Andale Mono" panose="020B0509000000000004" pitchFamily="49" charset="0"/>
              </a:rPr>
              <a:t>C </a:t>
            </a:r>
            <a:r>
              <a:rPr lang="en-US" b="1">
                <a:latin typeface="+mj-lt"/>
              </a:rPr>
              <a:t>to control the trade-off between margin maximization and classification error.</a:t>
            </a:r>
          </a:p>
          <a:p>
            <a:endParaRPr lang="en-US">
              <a:latin typeface="Andale Mono" panose="020B050900000000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DA1C57-986B-7340-942F-0B95C4216185}"/>
              </a:ext>
            </a:extLst>
          </p:cNvPr>
          <p:cNvSpPr txBox="1"/>
          <p:nvPr/>
        </p:nvSpPr>
        <p:spPr>
          <a:xfrm>
            <a:off x="894661" y="3598486"/>
            <a:ext cx="4036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+mj-lt"/>
              </a:rPr>
              <a:t>3. Set non-linear kernel (RBF)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976D304-E033-4FE4-D6FF-DE9247AD02B0}"/>
              </a:ext>
            </a:extLst>
          </p:cNvPr>
          <p:cNvSpPr/>
          <p:nvPr/>
        </p:nvSpPr>
        <p:spPr>
          <a:xfrm>
            <a:off x="4526281" y="2622441"/>
            <a:ext cx="45719" cy="440239"/>
          </a:xfrm>
          <a:prstGeom prst="rightArrow">
            <a:avLst/>
          </a:prstGeom>
          <a:noFill/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>
          <a:extLst>
            <a:ext uri="{FF2B5EF4-FFF2-40B4-BE49-F238E27FC236}">
              <a16:creationId xmlns:a16="http://schemas.microsoft.com/office/drawing/2014/main" id="{18B9F806-571D-3E7F-A471-427A15350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0;p40">
            <a:extLst>
              <a:ext uri="{FF2B5EF4-FFF2-40B4-BE49-F238E27FC236}">
                <a16:creationId xmlns:a16="http://schemas.microsoft.com/office/drawing/2014/main" id="{1742D4A4-7CA8-7383-AEC8-F70365EFE4C8}"/>
              </a:ext>
            </a:extLst>
          </p:cNvPr>
          <p:cNvSpPr txBox="1">
            <a:spLocks/>
          </p:cNvSpPr>
          <p:nvPr/>
        </p:nvSpPr>
        <p:spPr>
          <a:xfrm>
            <a:off x="894661" y="759544"/>
            <a:ext cx="606094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 SemiBold"/>
              <a:buNone/>
              <a:defRPr sz="5000" b="0" i="0" u="none" strike="noStrike" cap="none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algn="l"/>
            <a:r>
              <a:rPr lang="en-US" sz="2800"/>
              <a:t>Support Vector Machines</a:t>
            </a:r>
          </a:p>
        </p:txBody>
      </p:sp>
      <p:sp>
        <p:nvSpPr>
          <p:cNvPr id="5" name="Google Shape;290;p40">
            <a:extLst>
              <a:ext uri="{FF2B5EF4-FFF2-40B4-BE49-F238E27FC236}">
                <a16:creationId xmlns:a16="http://schemas.microsoft.com/office/drawing/2014/main" id="{46F68CAF-D30E-7AD4-1FF8-97DF122817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4661" y="473194"/>
            <a:ext cx="51550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0"/>
              <a:t>Margin-Based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22889B-27FA-B521-ED7C-2EEEFAA23CA0}"/>
              </a:ext>
            </a:extLst>
          </p:cNvPr>
          <p:cNvSpPr txBox="1"/>
          <p:nvPr/>
        </p:nvSpPr>
        <p:spPr>
          <a:xfrm>
            <a:off x="894661" y="2099221"/>
            <a:ext cx="4036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+mj-lt"/>
                <a:ea typeface="Tamil Sangam MN" pitchFamily="2" charset="0"/>
                <a:cs typeface="Tamil Sangam MN" pitchFamily="2" charset="0"/>
              </a:rPr>
              <a:t>1. Scale the data with </a:t>
            </a:r>
            <a:r>
              <a:rPr lang="en-US" err="1">
                <a:latin typeface="Andale Mono" panose="020B0509000000000004" pitchFamily="49" charset="0"/>
              </a:rPr>
              <a:t>StandardScaler</a:t>
            </a:r>
            <a:r>
              <a:rPr lang="en-US">
                <a:latin typeface="Andale Mono" panose="020B0509000000000004" pitchFamily="49" charset="0"/>
              </a:rPr>
              <a:t>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4F1545-D099-3CB6-634E-2A4B20038D59}"/>
              </a:ext>
            </a:extLst>
          </p:cNvPr>
          <p:cNvSpPr txBox="1"/>
          <p:nvPr/>
        </p:nvSpPr>
        <p:spPr>
          <a:xfrm>
            <a:off x="894661" y="2693348"/>
            <a:ext cx="7089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+mj-lt"/>
              </a:rPr>
              <a:t>2. Set parameter </a:t>
            </a:r>
            <a:r>
              <a:rPr lang="en-US">
                <a:latin typeface="Andale Mono" panose="020B0509000000000004" pitchFamily="49" charset="0"/>
              </a:rPr>
              <a:t>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4AA45D-27FA-E7C6-A3E7-D9C39BF77F52}"/>
              </a:ext>
            </a:extLst>
          </p:cNvPr>
          <p:cNvSpPr txBox="1"/>
          <p:nvPr/>
        </p:nvSpPr>
        <p:spPr>
          <a:xfrm>
            <a:off x="894661" y="3287475"/>
            <a:ext cx="4036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+mj-lt"/>
              </a:rPr>
              <a:t>3. Set non-linear kernel (RBF)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3C1D2BF6-8C84-FEF6-F689-D5FC13AAB748}"/>
              </a:ext>
            </a:extLst>
          </p:cNvPr>
          <p:cNvSpPr/>
          <p:nvPr/>
        </p:nvSpPr>
        <p:spPr>
          <a:xfrm>
            <a:off x="4424022" y="2627116"/>
            <a:ext cx="1014761" cy="440239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90;p40">
            <a:extLst>
              <a:ext uri="{FF2B5EF4-FFF2-40B4-BE49-F238E27FC236}">
                <a16:creationId xmlns:a16="http://schemas.microsoft.com/office/drawing/2014/main" id="{326AFB11-B733-FE2A-9B42-B2B98A2CE8D1}"/>
              </a:ext>
            </a:extLst>
          </p:cNvPr>
          <p:cNvSpPr txBox="1">
            <a:spLocks/>
          </p:cNvSpPr>
          <p:nvPr/>
        </p:nvSpPr>
        <p:spPr>
          <a:xfrm>
            <a:off x="5558198" y="2560885"/>
            <a:ext cx="279481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 SemiBold"/>
              <a:buNone/>
              <a:defRPr sz="5000" b="0" i="0" u="none" strike="noStrike" cap="none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algn="l"/>
            <a:r>
              <a:rPr lang="en-US" sz="2800"/>
              <a:t>72% Accuracy</a:t>
            </a:r>
          </a:p>
        </p:txBody>
      </p:sp>
    </p:spTree>
    <p:extLst>
      <p:ext uri="{BB962C8B-B14F-4D97-AF65-F5344CB8AC3E}">
        <p14:creationId xmlns:p14="http://schemas.microsoft.com/office/powerpoint/2010/main" val="474471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90;p40">
            <a:extLst>
              <a:ext uri="{FF2B5EF4-FFF2-40B4-BE49-F238E27FC236}">
                <a16:creationId xmlns:a16="http://schemas.microsoft.com/office/drawing/2014/main" id="{62A28A08-7DFB-461D-9786-C932065ED9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51550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0"/>
              <a:t>Ensemble Models</a:t>
            </a:r>
          </a:p>
        </p:txBody>
      </p:sp>
      <p:sp>
        <p:nvSpPr>
          <p:cNvPr id="7" name="Google Shape;290;p40">
            <a:extLst>
              <a:ext uri="{FF2B5EF4-FFF2-40B4-BE49-F238E27FC236}">
                <a16:creationId xmlns:a16="http://schemas.microsoft.com/office/drawing/2014/main" id="{5C8A14CE-6F1D-8746-3B22-6794E5215E9C}"/>
              </a:ext>
            </a:extLst>
          </p:cNvPr>
          <p:cNvSpPr txBox="1">
            <a:spLocks/>
          </p:cNvSpPr>
          <p:nvPr/>
        </p:nvSpPr>
        <p:spPr>
          <a:xfrm>
            <a:off x="720000" y="841738"/>
            <a:ext cx="606094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 SemiBold"/>
              <a:buNone/>
              <a:defRPr sz="5000" b="0" i="0" u="none" strike="noStrike" cap="none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algn="l"/>
            <a:r>
              <a:rPr lang="en-US" sz="2800"/>
              <a:t>Random Forest</a:t>
            </a:r>
          </a:p>
        </p:txBody>
      </p:sp>
      <p:sp>
        <p:nvSpPr>
          <p:cNvPr id="3" name="Google Shape;333;p45">
            <a:extLst>
              <a:ext uri="{FF2B5EF4-FFF2-40B4-BE49-F238E27FC236}">
                <a16:creationId xmlns:a16="http://schemas.microsoft.com/office/drawing/2014/main" id="{4AF8756E-AD2C-70D8-01DC-C813D254A186}"/>
              </a:ext>
            </a:extLst>
          </p:cNvPr>
          <p:cNvSpPr txBox="1">
            <a:spLocks/>
          </p:cNvSpPr>
          <p:nvPr/>
        </p:nvSpPr>
        <p:spPr>
          <a:xfrm>
            <a:off x="570937" y="1684698"/>
            <a:ext cx="8574094" cy="2623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 SemiBold"/>
              <a:buNone/>
              <a:defRPr sz="7200" b="0" i="1" u="none" strike="noStrike" cap="none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-US" sz="1600" b="1" i="0" dirty="0">
                <a:latin typeface="Assistant Medium"/>
              </a:rPr>
              <a:t>Step 1:  </a:t>
            </a:r>
            <a:r>
              <a:rPr lang="en-US" sz="1600" b="1" i="0" dirty="0" err="1">
                <a:latin typeface="Assistant Medium"/>
              </a:rPr>
              <a:t>RandomForestClassifier</a:t>
            </a:r>
            <a:r>
              <a:rPr lang="en-US" sz="1600" b="1" i="0" dirty="0">
                <a:latin typeface="Assistant Medium"/>
              </a:rPr>
              <a:t>() parameter tuning:</a:t>
            </a:r>
            <a:endParaRPr lang="en-US" sz="1600" b="1" i="0" dirty="0">
              <a:solidFill>
                <a:srgbClr val="252525"/>
              </a:solidFill>
              <a:latin typeface="Assistant Medium"/>
            </a:endParaRPr>
          </a:p>
          <a:p>
            <a:endParaRPr lang="en-US" sz="900" b="1" i="0" dirty="0">
              <a:solidFill>
                <a:srgbClr val="252525"/>
              </a:solidFill>
              <a:latin typeface="Assistant Medium"/>
            </a:endParaRPr>
          </a:p>
          <a:p>
            <a:r>
              <a:rPr lang="en-US" sz="1200" i="0" dirty="0">
                <a:solidFill>
                  <a:srgbClr val="252525"/>
                </a:solidFill>
                <a:latin typeface="Andale Mono"/>
              </a:rPr>
              <a:t>(</a:t>
            </a:r>
            <a:r>
              <a:rPr lang="en-US" sz="1200" i="0" dirty="0" err="1">
                <a:solidFill>
                  <a:srgbClr val="252525"/>
                </a:solidFill>
                <a:latin typeface="Andale Mono"/>
              </a:rPr>
              <a:t>n_estimators</a:t>
            </a:r>
            <a:r>
              <a:rPr lang="en-US" sz="1200" i="0" dirty="0">
                <a:solidFill>
                  <a:srgbClr val="252525"/>
                </a:solidFill>
                <a:latin typeface="Andale Mono"/>
              </a:rPr>
              <a:t>=200, bootstrap=True, </a:t>
            </a:r>
            <a:r>
              <a:rPr lang="en-US" sz="1200" i="0" dirty="0" err="1">
                <a:solidFill>
                  <a:srgbClr val="252525"/>
                </a:solidFill>
                <a:latin typeface="Andale Mono"/>
              </a:rPr>
              <a:t>n_jobs</a:t>
            </a:r>
            <a:r>
              <a:rPr lang="en-US" sz="1200" i="0" dirty="0">
                <a:solidFill>
                  <a:srgbClr val="252525"/>
                </a:solidFill>
                <a:latin typeface="Andale Mono"/>
              </a:rPr>
              <a:t>=-1, </a:t>
            </a:r>
            <a:r>
              <a:rPr lang="en-US" sz="1200" i="0" dirty="0" err="1">
                <a:solidFill>
                  <a:srgbClr val="252525"/>
                </a:solidFill>
                <a:latin typeface="Andale Mono"/>
              </a:rPr>
              <a:t>random_state</a:t>
            </a:r>
            <a:r>
              <a:rPr lang="en-US" sz="1200" i="0" dirty="0">
                <a:solidFill>
                  <a:srgbClr val="252525"/>
                </a:solidFill>
                <a:latin typeface="Andale Mono"/>
              </a:rPr>
              <a:t>=RANDOM_SEED)</a:t>
            </a:r>
            <a:endParaRPr lang="en-US" dirty="0"/>
          </a:p>
          <a:p>
            <a:endParaRPr lang="en-US" sz="1600" b="1" i="0" dirty="0">
              <a:solidFill>
                <a:srgbClr val="252525"/>
              </a:solidFill>
              <a:latin typeface="Assistant Medium"/>
            </a:endParaRPr>
          </a:p>
          <a:p>
            <a:r>
              <a:rPr lang="en-US" sz="1600" b="1" i="0" dirty="0">
                <a:latin typeface="Assistant Medium"/>
              </a:rPr>
              <a:t>Step 2: Training and evaluation                   accuracy: 0.8806                     </a:t>
            </a:r>
            <a:endParaRPr lang="en-US" sz="1600" i="0" dirty="0">
              <a:latin typeface="Assistant Medium"/>
            </a:endParaRPr>
          </a:p>
          <a:p>
            <a:endParaRPr lang="en-US" sz="2000" b="1" i="0" dirty="0">
              <a:latin typeface="Assistant Medium"/>
            </a:endParaRPr>
          </a:p>
          <a:p>
            <a:r>
              <a:rPr lang="en-US" sz="1600" b="1" i="0" dirty="0">
                <a:latin typeface="Assistant Medium"/>
              </a:rPr>
              <a:t>Step 3:</a:t>
            </a:r>
            <a:r>
              <a:rPr lang="en-US" sz="1600" b="1" i="0" dirty="0">
                <a:solidFill>
                  <a:srgbClr val="252525"/>
                </a:solidFill>
                <a:latin typeface="Assistant Medium"/>
              </a:rPr>
              <a:t> Feature Importance evaluation   </a:t>
            </a:r>
            <a:endParaRPr lang="en-US" sz="1100" i="0" dirty="0">
              <a:solidFill>
                <a:srgbClr val="1F1F1F"/>
              </a:solidFill>
              <a:latin typeface="Consolas"/>
            </a:endParaRPr>
          </a:p>
          <a:p>
            <a:endParaRPr lang="en-US" sz="1600" i="0" dirty="0">
              <a:latin typeface="Assistant Medium"/>
            </a:endParaRPr>
          </a:p>
        </p:txBody>
      </p:sp>
      <p:pic>
        <p:nvPicPr>
          <p:cNvPr id="5" name="Gràfic 4" descr="Arrow Right with solid fill">
            <a:extLst>
              <a:ext uri="{FF2B5EF4-FFF2-40B4-BE49-F238E27FC236}">
                <a16:creationId xmlns:a16="http://schemas.microsoft.com/office/drawing/2014/main" id="{C8145156-B7D9-451A-D847-E11607DC6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80782" y="2439617"/>
            <a:ext cx="539379" cy="556720"/>
          </a:xfrm>
          <a:prstGeom prst="rect">
            <a:avLst/>
          </a:prstGeom>
        </p:spPr>
      </p:pic>
      <p:pic>
        <p:nvPicPr>
          <p:cNvPr id="8" name="Imatge 7" descr="Imatge que conté text, captura de pantalla, Font, nombre&#10;&#10;Pot ser que el contingut generat per IA no sigui correcte.">
            <a:extLst>
              <a:ext uri="{FF2B5EF4-FFF2-40B4-BE49-F238E27FC236}">
                <a16:creationId xmlns:a16="http://schemas.microsoft.com/office/drawing/2014/main" id="{A7DD1657-83AA-B274-E286-F117183C6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2167" y="3111274"/>
            <a:ext cx="3028950" cy="1607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/>
              <a:t>Goals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838549-6DA2-1473-1B6B-A00051DDF0E6}"/>
              </a:ext>
            </a:extLst>
          </p:cNvPr>
          <p:cNvSpPr txBox="1"/>
          <p:nvPr/>
        </p:nvSpPr>
        <p:spPr>
          <a:xfrm>
            <a:off x="1276069" y="1225964"/>
            <a:ext cx="7147931" cy="26915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b="1"/>
              <a:t>Develop multiple supervised classifiers for obesity type prediction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b="1"/>
              <a:t>Compare model behavior, interpretability, and sensitivity to data structure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b="1"/>
              <a:t>Evaluate individual model performance on a shared dataset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b="1"/>
              <a:t>Implement ensemble learning using hard and soft voting strategies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b="1"/>
              <a:t>Demonstrate performance gains through model aggregation</a:t>
            </a:r>
          </a:p>
        </p:txBody>
      </p:sp>
      <p:pic>
        <p:nvPicPr>
          <p:cNvPr id="6" name="Graphic 5" descr="Bullseye with solid fill">
            <a:extLst>
              <a:ext uri="{FF2B5EF4-FFF2-40B4-BE49-F238E27FC236}">
                <a16:creationId xmlns:a16="http://schemas.microsoft.com/office/drawing/2014/main" id="{37BB7718-AAB7-B467-BB84-D01852282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98401" y="445025"/>
            <a:ext cx="572701" cy="5727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>
          <a:extLst>
            <a:ext uri="{FF2B5EF4-FFF2-40B4-BE49-F238E27FC236}">
              <a16:creationId xmlns:a16="http://schemas.microsoft.com/office/drawing/2014/main" id="{5D3308A2-7518-44EC-C6E3-CDA688642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90;p40">
            <a:extLst>
              <a:ext uri="{FF2B5EF4-FFF2-40B4-BE49-F238E27FC236}">
                <a16:creationId xmlns:a16="http://schemas.microsoft.com/office/drawing/2014/main" id="{FD60F59B-9E84-E891-8B3C-69E27545D4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51550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0"/>
              <a:t>Ensemble Models</a:t>
            </a:r>
          </a:p>
        </p:txBody>
      </p:sp>
      <p:sp>
        <p:nvSpPr>
          <p:cNvPr id="8" name="Google Shape;290;p40">
            <a:extLst>
              <a:ext uri="{FF2B5EF4-FFF2-40B4-BE49-F238E27FC236}">
                <a16:creationId xmlns:a16="http://schemas.microsoft.com/office/drawing/2014/main" id="{4794D991-BEF8-4998-D65C-CE1EA5224179}"/>
              </a:ext>
            </a:extLst>
          </p:cNvPr>
          <p:cNvSpPr txBox="1">
            <a:spLocks/>
          </p:cNvSpPr>
          <p:nvPr/>
        </p:nvSpPr>
        <p:spPr>
          <a:xfrm>
            <a:off x="708328" y="841738"/>
            <a:ext cx="606094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 SemiBold"/>
              <a:buNone/>
              <a:defRPr sz="5000" b="0" i="0" u="none" strike="noStrike" cap="none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a"/>
              <a:buNone/>
              <a:defRPr sz="3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algn="l"/>
            <a:r>
              <a:rPr lang="en-US" sz="2800"/>
              <a:t>Voting Classifier</a:t>
            </a:r>
          </a:p>
        </p:txBody>
      </p:sp>
      <p:sp>
        <p:nvSpPr>
          <p:cNvPr id="3" name="Google Shape;333;p45">
            <a:extLst>
              <a:ext uri="{FF2B5EF4-FFF2-40B4-BE49-F238E27FC236}">
                <a16:creationId xmlns:a16="http://schemas.microsoft.com/office/drawing/2014/main" id="{96BA19CA-8864-EDF4-9038-0D6C200C9DC8}"/>
              </a:ext>
            </a:extLst>
          </p:cNvPr>
          <p:cNvSpPr txBox="1">
            <a:spLocks/>
          </p:cNvSpPr>
          <p:nvPr/>
        </p:nvSpPr>
        <p:spPr>
          <a:xfrm>
            <a:off x="570937" y="1684698"/>
            <a:ext cx="8574094" cy="1784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 SemiBold"/>
              <a:buNone/>
              <a:defRPr sz="7200" b="0" i="1" u="none" strike="noStrike" cap="none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-US" sz="1600" b="1" i="0">
                <a:latin typeface="Assistant Medium"/>
              </a:rPr>
              <a:t>Step 1:  </a:t>
            </a:r>
            <a:r>
              <a:rPr lang="en-US" sz="1600" b="1" i="0">
                <a:latin typeface="Assistant Medium"/>
                <a:cs typeface="Assistant Medium"/>
              </a:rPr>
              <a:t>Combining </a:t>
            </a:r>
            <a:r>
              <a:rPr lang="en-US" sz="1600" b="1" i="0">
                <a:solidFill>
                  <a:srgbClr val="252525"/>
                </a:solidFill>
                <a:latin typeface="Assistant Medium"/>
                <a:cs typeface="Assistant Medium"/>
              </a:rPr>
              <a:t>multiple classifiers (</a:t>
            </a:r>
            <a:r>
              <a:rPr lang="en-US" sz="1400" i="0" err="1">
                <a:solidFill>
                  <a:srgbClr val="252525"/>
                </a:solidFill>
                <a:latin typeface="Andale Mono"/>
              </a:rPr>
              <a:t>LogisticRegression</a:t>
            </a:r>
            <a:r>
              <a:rPr lang="en-US" sz="1400" i="0">
                <a:solidFill>
                  <a:srgbClr val="252525"/>
                </a:solidFill>
                <a:latin typeface="Andale Mono"/>
              </a:rPr>
              <a:t>(),</a:t>
            </a:r>
            <a:r>
              <a:rPr lang="en-US" sz="1400" i="0" err="1">
                <a:solidFill>
                  <a:srgbClr val="252525"/>
                </a:solidFill>
                <a:latin typeface="Andale Mono"/>
              </a:rPr>
              <a:t>GaussianNB</a:t>
            </a:r>
            <a:r>
              <a:rPr lang="en-US" sz="1400" i="0">
                <a:solidFill>
                  <a:srgbClr val="252525"/>
                </a:solidFill>
                <a:latin typeface="Andale Mono"/>
              </a:rPr>
              <a:t>(), </a:t>
            </a:r>
            <a:r>
              <a:rPr lang="en-US" sz="1400" i="0">
                <a:latin typeface="Andale Mono"/>
              </a:rPr>
              <a:t>SVC() &amp; </a:t>
            </a:r>
            <a:r>
              <a:rPr lang="en-US" sz="1400" i="0" err="1">
                <a:latin typeface="Andale Mono"/>
              </a:rPr>
              <a:t>RandomForestClassifier</a:t>
            </a:r>
            <a:r>
              <a:rPr lang="en-US" sz="1400" i="0">
                <a:latin typeface="Andale Mono"/>
              </a:rPr>
              <a:t>()</a:t>
            </a:r>
            <a:r>
              <a:rPr lang="en-US" sz="1600" b="1" i="0">
                <a:latin typeface="Assistant Medium"/>
                <a:cs typeface="Assistant Medium"/>
              </a:rPr>
              <a:t>)</a:t>
            </a:r>
            <a:endParaRPr lang="en-US" sz="1600" i="0">
              <a:solidFill>
                <a:srgbClr val="000000"/>
              </a:solidFill>
              <a:latin typeface="Assistant Medium"/>
              <a:cs typeface="Assistant Medium"/>
            </a:endParaRPr>
          </a:p>
          <a:p>
            <a:endParaRPr lang="en-US" sz="1600" b="1" i="0">
              <a:latin typeface="Assistant Medium"/>
            </a:endParaRPr>
          </a:p>
          <a:p>
            <a:r>
              <a:rPr lang="en-US" sz="1600" b="1" i="0">
                <a:latin typeface="Assistant Medium"/>
              </a:rPr>
              <a:t>Step 2: Training </a:t>
            </a:r>
            <a:r>
              <a:rPr lang="en-US" sz="1600" b="1" i="0">
                <a:solidFill>
                  <a:srgbClr val="252525"/>
                </a:solidFill>
                <a:latin typeface="Assistant Medium"/>
              </a:rPr>
              <a:t> </a:t>
            </a:r>
            <a:r>
              <a:rPr lang="en-US" sz="1400" i="0" err="1">
                <a:solidFill>
                  <a:srgbClr val="252525"/>
                </a:solidFill>
                <a:latin typeface="Andale Mono"/>
              </a:rPr>
              <a:t>VotingClassifier</a:t>
            </a:r>
            <a:r>
              <a:rPr lang="en-US" sz="1400" i="0">
                <a:solidFill>
                  <a:srgbClr val="252525"/>
                </a:solidFill>
                <a:latin typeface="Andale Mono"/>
              </a:rPr>
              <a:t>() </a:t>
            </a:r>
            <a:r>
              <a:rPr lang="en-US" sz="1600" b="1" i="0">
                <a:solidFill>
                  <a:srgbClr val="252525"/>
                </a:solidFill>
                <a:latin typeface="Assistant Medium"/>
                <a:cs typeface="Assistant Medium"/>
              </a:rPr>
              <a:t>with parameters  </a:t>
            </a:r>
            <a:r>
              <a:rPr lang="en-US" sz="1200" i="0">
                <a:solidFill>
                  <a:srgbClr val="252525"/>
                </a:solidFill>
                <a:latin typeface="Andale Mono"/>
              </a:rPr>
              <a:t>voting='soft' &amp; voting='hard'</a:t>
            </a:r>
            <a:endParaRPr lang="en-US" sz="1600" b="1" i="0">
              <a:latin typeface="Assistant Medium"/>
            </a:endParaRPr>
          </a:p>
          <a:p>
            <a:endParaRPr lang="en-US" sz="2000" b="1" i="0">
              <a:latin typeface="Assistant Medium"/>
            </a:endParaRPr>
          </a:p>
          <a:p>
            <a:r>
              <a:rPr lang="en-US" sz="1600" b="1" i="0">
                <a:latin typeface="Assistant Medium"/>
              </a:rPr>
              <a:t>Step 3: Compare Classifier accuracies:                    </a:t>
            </a:r>
            <a:endParaRPr lang="en-US" sz="1100" i="0">
              <a:solidFill>
                <a:srgbClr val="1F1F1F"/>
              </a:solidFill>
              <a:highlight>
                <a:srgbClr val="FFFFFF"/>
              </a:highlight>
              <a:latin typeface="Consolas"/>
            </a:endParaRPr>
          </a:p>
          <a:p>
            <a:endParaRPr lang="en-US" sz="1600" i="0">
              <a:latin typeface="Assistant Medium"/>
            </a:endParaRPr>
          </a:p>
        </p:txBody>
      </p:sp>
      <p:sp>
        <p:nvSpPr>
          <p:cNvPr id="4" name="QuadreDeText 3">
            <a:extLst>
              <a:ext uri="{FF2B5EF4-FFF2-40B4-BE49-F238E27FC236}">
                <a16:creationId xmlns:a16="http://schemas.microsoft.com/office/drawing/2014/main" id="{E420EF29-F8A5-6BC4-4E39-299E7620F83A}"/>
              </a:ext>
            </a:extLst>
          </p:cNvPr>
          <p:cNvSpPr txBox="1"/>
          <p:nvPr/>
        </p:nvSpPr>
        <p:spPr>
          <a:xfrm>
            <a:off x="4140299" y="3052696"/>
            <a:ext cx="3819966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a-ES" err="1">
                <a:latin typeface="Assistant Medium"/>
              </a:rPr>
              <a:t>LogisticRegression</a:t>
            </a:r>
            <a:r>
              <a:rPr lang="ca-ES">
                <a:latin typeface="Assistant Medium"/>
              </a:rPr>
              <a:t>: 0.5095</a:t>
            </a:r>
          </a:p>
          <a:p>
            <a:r>
              <a:rPr lang="ca-ES" err="1">
                <a:latin typeface="Assistant Medium"/>
              </a:rPr>
              <a:t>GaussianNB</a:t>
            </a:r>
            <a:r>
              <a:rPr lang="ca-ES">
                <a:latin typeface="Assistant Medium"/>
              </a:rPr>
              <a:t>: 0.3996</a:t>
            </a:r>
          </a:p>
          <a:p>
            <a:r>
              <a:rPr lang="ca-ES">
                <a:latin typeface="Assistant Medium"/>
              </a:rPr>
              <a:t>SVC: 0.7330</a:t>
            </a:r>
          </a:p>
          <a:p>
            <a:r>
              <a:rPr lang="ca-ES" err="1">
                <a:latin typeface="Assistant Medium"/>
              </a:rPr>
              <a:t>RandomForestClassifier</a:t>
            </a:r>
            <a:r>
              <a:rPr lang="ca-ES">
                <a:latin typeface="Assistant Medium"/>
              </a:rPr>
              <a:t>: 0.8826</a:t>
            </a:r>
          </a:p>
          <a:p>
            <a:r>
              <a:rPr lang="ca-ES" err="1">
                <a:latin typeface="Assistant Medium"/>
              </a:rPr>
              <a:t>VotingClassifier</a:t>
            </a:r>
            <a:r>
              <a:rPr lang="ca-ES">
                <a:latin typeface="Assistant Medium"/>
              </a:rPr>
              <a:t> (</a:t>
            </a:r>
            <a:r>
              <a:rPr lang="ca-ES" err="1">
                <a:latin typeface="Assistant Medium"/>
              </a:rPr>
              <a:t>Hard</a:t>
            </a:r>
            <a:r>
              <a:rPr lang="ca-ES">
                <a:latin typeface="Assistant Medium"/>
              </a:rPr>
              <a:t>): 0.7235</a:t>
            </a:r>
            <a:endParaRPr lang="ca-ES"/>
          </a:p>
          <a:p>
            <a:r>
              <a:rPr lang="ca-ES" err="1">
                <a:latin typeface="Assistant Medium"/>
              </a:rPr>
              <a:t>VotingClassifier</a:t>
            </a:r>
            <a:r>
              <a:rPr lang="ca-ES">
                <a:latin typeface="Assistant Medium"/>
              </a:rPr>
              <a:t> (</a:t>
            </a:r>
            <a:r>
              <a:rPr lang="ca-ES" err="1">
                <a:latin typeface="Assistant Medium"/>
              </a:rPr>
              <a:t>Soft</a:t>
            </a:r>
            <a:r>
              <a:rPr lang="ca-ES">
                <a:latin typeface="Assistant Medium"/>
              </a:rPr>
              <a:t>): 0.7292</a:t>
            </a:r>
            <a:endParaRPr lang="ca-ES" b="1">
              <a:latin typeface="Assistant Medium"/>
            </a:endParaRPr>
          </a:p>
        </p:txBody>
      </p:sp>
    </p:spTree>
    <p:extLst>
      <p:ext uri="{BB962C8B-B14F-4D97-AF65-F5344CB8AC3E}">
        <p14:creationId xmlns:p14="http://schemas.microsoft.com/office/powerpoint/2010/main" val="3818519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C55C3-678D-BB92-A8C4-9B780D501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2128" y="2571750"/>
            <a:ext cx="5017500" cy="941400"/>
          </a:xfrm>
        </p:spPr>
        <p:txBody>
          <a:bodyPr anchor="t"/>
          <a:lstStyle/>
          <a:p>
            <a:r>
              <a:rPr lang="en-US"/>
              <a:t>for listening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E1F346-0B41-3D9F-42E0-8BAAD8D533A4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3544534" y="1614223"/>
            <a:ext cx="4845094" cy="1234352"/>
          </a:xfrm>
        </p:spPr>
        <p:txBody>
          <a:bodyPr/>
          <a:lstStyle/>
          <a:p>
            <a:r>
              <a:rPr lang="en-US" i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869873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>
          <a:extLst>
            <a:ext uri="{FF2B5EF4-FFF2-40B4-BE49-F238E27FC236}">
              <a16:creationId xmlns:a16="http://schemas.microsoft.com/office/drawing/2014/main" id="{C2895163-51FC-4406-BE2C-2D1643A03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>
            <a:extLst>
              <a:ext uri="{FF2B5EF4-FFF2-40B4-BE49-F238E27FC236}">
                <a16:creationId xmlns:a16="http://schemas.microsoft.com/office/drawing/2014/main" id="{49B42F3C-CC5A-1822-2DA1-CBAF46AB44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/>
              <a:t>Dataset Overview &amp; Preprocessing</a:t>
            </a:r>
            <a:endParaRPr lang="en-US" noProof="0"/>
          </a:p>
        </p:txBody>
      </p:sp>
      <p:sp>
        <p:nvSpPr>
          <p:cNvPr id="5" name="Google Shape;299;p41">
            <a:extLst>
              <a:ext uri="{FF2B5EF4-FFF2-40B4-BE49-F238E27FC236}">
                <a16:creationId xmlns:a16="http://schemas.microsoft.com/office/drawing/2014/main" id="{96297AAE-0652-35E4-A810-ED86BE8235BF}"/>
              </a:ext>
            </a:extLst>
          </p:cNvPr>
          <p:cNvSpPr txBox="1">
            <a:spLocks/>
          </p:cNvSpPr>
          <p:nvPr/>
        </p:nvSpPr>
        <p:spPr>
          <a:xfrm>
            <a:off x="4620996" y="2076850"/>
            <a:ext cx="1610505" cy="454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SemiBold"/>
              <a:buNone/>
              <a:defRPr sz="3000" b="0" i="0" u="none" strike="noStrike" cap="none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-US" sz="1800"/>
              <a:t>17 Features</a:t>
            </a:r>
          </a:p>
        </p:txBody>
      </p:sp>
      <p:sp>
        <p:nvSpPr>
          <p:cNvPr id="2" name="Google Shape;299;p41">
            <a:extLst>
              <a:ext uri="{FF2B5EF4-FFF2-40B4-BE49-F238E27FC236}">
                <a16:creationId xmlns:a16="http://schemas.microsoft.com/office/drawing/2014/main" id="{0DAD81DA-498A-0378-A95D-E7A3661AFCB4}"/>
              </a:ext>
            </a:extLst>
          </p:cNvPr>
          <p:cNvSpPr txBox="1">
            <a:spLocks/>
          </p:cNvSpPr>
          <p:nvPr/>
        </p:nvSpPr>
        <p:spPr>
          <a:xfrm>
            <a:off x="4620996" y="3069068"/>
            <a:ext cx="2243761" cy="454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SemiBold"/>
              <a:buNone/>
              <a:defRPr sz="3000" b="0" i="0" u="none" strike="noStrike" cap="none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-US" sz="1800"/>
              <a:t>2111 observations</a:t>
            </a:r>
          </a:p>
        </p:txBody>
      </p:sp>
      <p:pic>
        <p:nvPicPr>
          <p:cNvPr id="4" name="Graphic 3" descr="Database with solid fill">
            <a:extLst>
              <a:ext uri="{FF2B5EF4-FFF2-40B4-BE49-F238E27FC236}">
                <a16:creationId xmlns:a16="http://schemas.microsoft.com/office/drawing/2014/main" id="{68B9943A-5791-395E-6B44-2C69FBE26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76292" y="2304119"/>
            <a:ext cx="914400" cy="9144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80E39E-8477-914B-5649-7EA128AB3D91}"/>
              </a:ext>
            </a:extLst>
          </p:cNvPr>
          <p:cNvCxnSpPr>
            <a:endCxn id="5" idx="1"/>
          </p:cNvCxnSpPr>
          <p:nvPr/>
        </p:nvCxnSpPr>
        <p:spPr>
          <a:xfrm flipV="1">
            <a:off x="3590692" y="2304120"/>
            <a:ext cx="1030304" cy="457199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34A767E-336A-418C-F58F-532383C63488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590692" y="2761319"/>
            <a:ext cx="1030304" cy="535019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465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/>
              <a:t>Dataset Overview &amp; Preprocessing</a:t>
            </a:r>
            <a:endParaRPr lang="en-US" noProof="0"/>
          </a:p>
        </p:txBody>
      </p:sp>
      <p:sp>
        <p:nvSpPr>
          <p:cNvPr id="5" name="Google Shape;299;p41">
            <a:extLst>
              <a:ext uri="{FF2B5EF4-FFF2-40B4-BE49-F238E27FC236}">
                <a16:creationId xmlns:a16="http://schemas.microsoft.com/office/drawing/2014/main" id="{CFE5E2A2-F08D-96F7-0C93-7B79FA94247C}"/>
              </a:ext>
            </a:extLst>
          </p:cNvPr>
          <p:cNvSpPr txBox="1">
            <a:spLocks/>
          </p:cNvSpPr>
          <p:nvPr/>
        </p:nvSpPr>
        <p:spPr>
          <a:xfrm>
            <a:off x="720000" y="2344480"/>
            <a:ext cx="1610505" cy="454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SemiBold"/>
              <a:buNone/>
              <a:defRPr sz="3000" b="0" i="0" u="none" strike="noStrike" cap="none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-US" sz="1800"/>
              <a:t>17 Features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EB74929F-F109-3AD0-2519-9E7B10995217}"/>
              </a:ext>
            </a:extLst>
          </p:cNvPr>
          <p:cNvSpPr/>
          <p:nvPr/>
        </p:nvSpPr>
        <p:spPr>
          <a:xfrm>
            <a:off x="2188892" y="1936523"/>
            <a:ext cx="262993" cy="1270451"/>
          </a:xfrm>
          <a:prstGeom prst="leftBrace">
            <a:avLst>
              <a:gd name="adj1" fmla="val 63384"/>
              <a:gd name="adj2" fmla="val 50000"/>
            </a:avLst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299;p41">
            <a:extLst>
              <a:ext uri="{FF2B5EF4-FFF2-40B4-BE49-F238E27FC236}">
                <a16:creationId xmlns:a16="http://schemas.microsoft.com/office/drawing/2014/main" id="{93D8877F-5D86-1305-9AB2-D2E3D105174A}"/>
              </a:ext>
            </a:extLst>
          </p:cNvPr>
          <p:cNvSpPr txBox="1">
            <a:spLocks/>
          </p:cNvSpPr>
          <p:nvPr/>
        </p:nvSpPr>
        <p:spPr>
          <a:xfrm>
            <a:off x="2451885" y="1776305"/>
            <a:ext cx="1468892" cy="454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SemiBold"/>
              <a:buNone/>
              <a:defRPr sz="3000" b="0" i="0" u="none" strike="noStrike" cap="none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-US" sz="1400"/>
              <a:t>Numerical (3)</a:t>
            </a:r>
          </a:p>
        </p:txBody>
      </p:sp>
      <p:sp>
        <p:nvSpPr>
          <p:cNvPr id="8" name="Google Shape;299;p41">
            <a:extLst>
              <a:ext uri="{FF2B5EF4-FFF2-40B4-BE49-F238E27FC236}">
                <a16:creationId xmlns:a16="http://schemas.microsoft.com/office/drawing/2014/main" id="{249649DB-7352-8EBE-900C-44DDF57D040E}"/>
              </a:ext>
            </a:extLst>
          </p:cNvPr>
          <p:cNvSpPr txBox="1">
            <a:spLocks/>
          </p:cNvSpPr>
          <p:nvPr/>
        </p:nvSpPr>
        <p:spPr>
          <a:xfrm>
            <a:off x="2451885" y="2979704"/>
            <a:ext cx="1650777" cy="454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SemiBold"/>
              <a:buNone/>
              <a:defRPr sz="3000" b="0" i="0" u="none" strike="noStrike" cap="none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-US" sz="1400"/>
              <a:t>Categorical (13)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BF22729-1942-9FCE-EE18-6DFD5FACFAE9}"/>
              </a:ext>
            </a:extLst>
          </p:cNvPr>
          <p:cNvSpPr/>
          <p:nvPr/>
        </p:nvSpPr>
        <p:spPr>
          <a:xfrm>
            <a:off x="3483434" y="2400710"/>
            <a:ext cx="1468892" cy="3420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Google Shape;299;p41">
            <a:extLst>
              <a:ext uri="{FF2B5EF4-FFF2-40B4-BE49-F238E27FC236}">
                <a16:creationId xmlns:a16="http://schemas.microsoft.com/office/drawing/2014/main" id="{C8B6E930-248A-CEE3-6317-1B62CEA2CD3B}"/>
              </a:ext>
            </a:extLst>
          </p:cNvPr>
          <p:cNvSpPr txBox="1">
            <a:spLocks/>
          </p:cNvSpPr>
          <p:nvPr/>
        </p:nvSpPr>
        <p:spPr>
          <a:xfrm>
            <a:off x="2451885" y="2378004"/>
            <a:ext cx="1468892" cy="454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SemiBold"/>
              <a:buNone/>
              <a:defRPr sz="3000" b="0" i="0" u="none" strike="noStrike" cap="none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-US" sz="1400"/>
              <a:t>Target (1)</a:t>
            </a:r>
          </a:p>
        </p:txBody>
      </p:sp>
      <p:sp>
        <p:nvSpPr>
          <p:cNvPr id="27" name="Google Shape;299;p41">
            <a:extLst>
              <a:ext uri="{FF2B5EF4-FFF2-40B4-BE49-F238E27FC236}">
                <a16:creationId xmlns:a16="http://schemas.microsoft.com/office/drawing/2014/main" id="{32DF93A3-50B2-83DE-754A-ED1DAFE4CE0A}"/>
              </a:ext>
            </a:extLst>
          </p:cNvPr>
          <p:cNvSpPr txBox="1">
            <a:spLocks/>
          </p:cNvSpPr>
          <p:nvPr/>
        </p:nvSpPr>
        <p:spPr>
          <a:xfrm>
            <a:off x="5134211" y="1363489"/>
            <a:ext cx="2884997" cy="241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SemiBold"/>
              <a:buNone/>
              <a:defRPr sz="3000" b="0" i="0" u="none" strike="noStrike" cap="none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400"/>
              <a:t>Underweight</a:t>
            </a:r>
          </a:p>
          <a:p>
            <a:pPr>
              <a:lnSpc>
                <a:spcPct val="150000"/>
              </a:lnSpc>
            </a:pPr>
            <a:r>
              <a:rPr lang="en-US" sz="1400"/>
              <a:t>Normal Weight</a:t>
            </a:r>
          </a:p>
          <a:p>
            <a:pPr>
              <a:lnSpc>
                <a:spcPct val="150000"/>
              </a:lnSpc>
            </a:pPr>
            <a:r>
              <a:rPr lang="en-US" sz="1400"/>
              <a:t>Overweight type I</a:t>
            </a:r>
          </a:p>
          <a:p>
            <a:pPr>
              <a:lnSpc>
                <a:spcPct val="150000"/>
              </a:lnSpc>
            </a:pPr>
            <a:r>
              <a:rPr lang="en-US" sz="1400"/>
              <a:t>Overweight type II</a:t>
            </a:r>
          </a:p>
          <a:p>
            <a:pPr>
              <a:lnSpc>
                <a:spcPct val="150000"/>
              </a:lnSpc>
            </a:pPr>
            <a:r>
              <a:rPr lang="en-US" sz="1400"/>
              <a:t>Obesity type I</a:t>
            </a:r>
          </a:p>
          <a:p>
            <a:pPr>
              <a:lnSpc>
                <a:spcPct val="150000"/>
              </a:lnSpc>
            </a:pPr>
            <a:r>
              <a:rPr lang="en-US" sz="1400"/>
              <a:t>Obesity type II</a:t>
            </a:r>
          </a:p>
          <a:p>
            <a:pPr>
              <a:lnSpc>
                <a:spcPct val="150000"/>
              </a:lnSpc>
            </a:pPr>
            <a:r>
              <a:rPr lang="en-US" sz="1400"/>
              <a:t>Obesity type III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>
          <a:extLst>
            <a:ext uri="{FF2B5EF4-FFF2-40B4-BE49-F238E27FC236}">
              <a16:creationId xmlns:a16="http://schemas.microsoft.com/office/drawing/2014/main" id="{86200B56-3BC1-57FE-90A7-3D35FA934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>
            <a:extLst>
              <a:ext uri="{FF2B5EF4-FFF2-40B4-BE49-F238E27FC236}">
                <a16:creationId xmlns:a16="http://schemas.microsoft.com/office/drawing/2014/main" id="{2CE42918-2749-BA3E-1796-CC520A587A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/>
              <a:t>Dataset Overview &amp; Preprocessing</a:t>
            </a:r>
            <a:endParaRPr lang="en-US" noProof="0"/>
          </a:p>
        </p:txBody>
      </p:sp>
      <p:sp>
        <p:nvSpPr>
          <p:cNvPr id="5" name="Google Shape;299;p41">
            <a:extLst>
              <a:ext uri="{FF2B5EF4-FFF2-40B4-BE49-F238E27FC236}">
                <a16:creationId xmlns:a16="http://schemas.microsoft.com/office/drawing/2014/main" id="{D4C60FD8-BF21-A4FD-A2D4-9BA160C7E257}"/>
              </a:ext>
            </a:extLst>
          </p:cNvPr>
          <p:cNvSpPr txBox="1">
            <a:spLocks/>
          </p:cNvSpPr>
          <p:nvPr/>
        </p:nvSpPr>
        <p:spPr>
          <a:xfrm>
            <a:off x="720000" y="2344480"/>
            <a:ext cx="1610505" cy="454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SemiBold"/>
              <a:buNone/>
              <a:defRPr sz="3000" b="0" i="0" u="none" strike="noStrike" cap="none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-US" sz="1800"/>
              <a:t>17 Features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6EF7C2DB-62FC-4838-40F6-F9C65BEA937F}"/>
              </a:ext>
            </a:extLst>
          </p:cNvPr>
          <p:cNvSpPr/>
          <p:nvPr/>
        </p:nvSpPr>
        <p:spPr>
          <a:xfrm>
            <a:off x="2188892" y="1936523"/>
            <a:ext cx="262993" cy="1270451"/>
          </a:xfrm>
          <a:prstGeom prst="leftBrace">
            <a:avLst>
              <a:gd name="adj1" fmla="val 45999"/>
              <a:gd name="adj2" fmla="val 50000"/>
            </a:avLst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299;p41">
            <a:extLst>
              <a:ext uri="{FF2B5EF4-FFF2-40B4-BE49-F238E27FC236}">
                <a16:creationId xmlns:a16="http://schemas.microsoft.com/office/drawing/2014/main" id="{31D2B781-B2D8-F63D-DC03-B911B39524E8}"/>
              </a:ext>
            </a:extLst>
          </p:cNvPr>
          <p:cNvSpPr txBox="1">
            <a:spLocks/>
          </p:cNvSpPr>
          <p:nvPr/>
        </p:nvSpPr>
        <p:spPr>
          <a:xfrm>
            <a:off x="2484254" y="2173440"/>
            <a:ext cx="1468892" cy="454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SemiBold"/>
              <a:buNone/>
              <a:defRPr sz="3000" b="0" i="0" u="none" strike="noStrike" cap="none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-US" sz="1400"/>
              <a:t>Numerical (3)</a:t>
            </a:r>
          </a:p>
        </p:txBody>
      </p:sp>
      <p:sp>
        <p:nvSpPr>
          <p:cNvPr id="8" name="Google Shape;299;p41">
            <a:extLst>
              <a:ext uri="{FF2B5EF4-FFF2-40B4-BE49-F238E27FC236}">
                <a16:creationId xmlns:a16="http://schemas.microsoft.com/office/drawing/2014/main" id="{1ABAC51A-7595-A345-E4F0-038B5A239C53}"/>
              </a:ext>
            </a:extLst>
          </p:cNvPr>
          <p:cNvSpPr txBox="1">
            <a:spLocks/>
          </p:cNvSpPr>
          <p:nvPr/>
        </p:nvSpPr>
        <p:spPr>
          <a:xfrm>
            <a:off x="2451885" y="2509644"/>
            <a:ext cx="1650777" cy="454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SemiBold"/>
              <a:buNone/>
              <a:defRPr sz="3000" b="0" i="0" u="none" strike="noStrike" cap="none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-US" sz="1400"/>
              <a:t>Categorical (13)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52F24549-95B5-55AB-EB3F-529CC4827B80}"/>
              </a:ext>
            </a:extLst>
          </p:cNvPr>
          <p:cNvSpPr/>
          <p:nvPr/>
        </p:nvSpPr>
        <p:spPr>
          <a:xfrm>
            <a:off x="4102662" y="2400710"/>
            <a:ext cx="849664" cy="3420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Google Shape;299;p41">
            <a:extLst>
              <a:ext uri="{FF2B5EF4-FFF2-40B4-BE49-F238E27FC236}">
                <a16:creationId xmlns:a16="http://schemas.microsoft.com/office/drawing/2014/main" id="{352070A6-C62C-A85A-8433-7E5E1D222736}"/>
              </a:ext>
            </a:extLst>
          </p:cNvPr>
          <p:cNvSpPr txBox="1">
            <a:spLocks/>
          </p:cNvSpPr>
          <p:nvPr/>
        </p:nvSpPr>
        <p:spPr>
          <a:xfrm>
            <a:off x="5049056" y="1745360"/>
            <a:ext cx="1468892" cy="454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SemiBold"/>
              <a:buNone/>
              <a:defRPr sz="3000" b="0" i="0" u="none" strike="noStrike" cap="none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-US" sz="1400"/>
              <a:t>Numerical (4)</a:t>
            </a:r>
          </a:p>
        </p:txBody>
      </p:sp>
      <p:sp>
        <p:nvSpPr>
          <p:cNvPr id="22" name="Google Shape;299;p41">
            <a:extLst>
              <a:ext uri="{FF2B5EF4-FFF2-40B4-BE49-F238E27FC236}">
                <a16:creationId xmlns:a16="http://schemas.microsoft.com/office/drawing/2014/main" id="{10C1AC65-A106-58B5-536E-2B0453E63D75}"/>
              </a:ext>
            </a:extLst>
          </p:cNvPr>
          <p:cNvSpPr txBox="1">
            <a:spLocks/>
          </p:cNvSpPr>
          <p:nvPr/>
        </p:nvSpPr>
        <p:spPr>
          <a:xfrm>
            <a:off x="5049056" y="2214174"/>
            <a:ext cx="1145207" cy="454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SemiBold"/>
              <a:buNone/>
              <a:defRPr sz="3000" b="0" i="0" u="none" strike="noStrike" cap="none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-US" sz="1400"/>
              <a:t>Binary (5)</a:t>
            </a:r>
          </a:p>
        </p:txBody>
      </p:sp>
      <p:sp>
        <p:nvSpPr>
          <p:cNvPr id="23" name="Google Shape;299;p41">
            <a:extLst>
              <a:ext uri="{FF2B5EF4-FFF2-40B4-BE49-F238E27FC236}">
                <a16:creationId xmlns:a16="http://schemas.microsoft.com/office/drawing/2014/main" id="{1FF39CDC-5C9A-2826-5D5F-3FCB232579D4}"/>
              </a:ext>
            </a:extLst>
          </p:cNvPr>
          <p:cNvSpPr txBox="1">
            <a:spLocks/>
          </p:cNvSpPr>
          <p:nvPr/>
        </p:nvSpPr>
        <p:spPr>
          <a:xfrm>
            <a:off x="5049056" y="2668713"/>
            <a:ext cx="1250403" cy="454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SemiBold"/>
              <a:buNone/>
              <a:defRPr sz="3000" b="0" i="0" u="none" strike="noStrike" cap="none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-US" sz="1400"/>
              <a:t>Ordinal (4)</a:t>
            </a:r>
          </a:p>
        </p:txBody>
      </p:sp>
      <p:sp>
        <p:nvSpPr>
          <p:cNvPr id="24" name="Google Shape;299;p41">
            <a:extLst>
              <a:ext uri="{FF2B5EF4-FFF2-40B4-BE49-F238E27FC236}">
                <a16:creationId xmlns:a16="http://schemas.microsoft.com/office/drawing/2014/main" id="{C7087179-67CE-469A-69F0-9379475EED52}"/>
              </a:ext>
            </a:extLst>
          </p:cNvPr>
          <p:cNvSpPr txBox="1">
            <a:spLocks/>
          </p:cNvSpPr>
          <p:nvPr/>
        </p:nvSpPr>
        <p:spPr>
          <a:xfrm>
            <a:off x="5049056" y="3123252"/>
            <a:ext cx="1250403" cy="454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SemiBold"/>
              <a:buNone/>
              <a:defRPr sz="3000" b="0" i="0" u="none" strike="noStrike" cap="none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-US" sz="1400"/>
              <a:t>Nominal (1)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23796E7E-08BD-4DF2-9094-1CD70996E531}"/>
              </a:ext>
            </a:extLst>
          </p:cNvPr>
          <p:cNvSpPr/>
          <p:nvPr/>
        </p:nvSpPr>
        <p:spPr>
          <a:xfrm>
            <a:off x="6368432" y="2344480"/>
            <a:ext cx="258945" cy="635224"/>
          </a:xfrm>
          <a:custGeom>
            <a:avLst/>
            <a:gdLst>
              <a:gd name="csX0" fmla="*/ 0 w 258945"/>
              <a:gd name="csY0" fmla="*/ 0 h 635224"/>
              <a:gd name="csX1" fmla="*/ 129473 w 258945"/>
              <a:gd name="csY1" fmla="*/ 158806 h 635224"/>
              <a:gd name="csX2" fmla="*/ 129473 w 258945"/>
              <a:gd name="csY2" fmla="*/ 158806 h 635224"/>
              <a:gd name="csX3" fmla="*/ 258946 w 258945"/>
              <a:gd name="csY3" fmla="*/ 317612 h 635224"/>
              <a:gd name="csX4" fmla="*/ 129473 w 258945"/>
              <a:gd name="csY4" fmla="*/ 476418 h 635224"/>
              <a:gd name="csX5" fmla="*/ 129473 w 258945"/>
              <a:gd name="csY5" fmla="*/ 476418 h 635224"/>
              <a:gd name="csX6" fmla="*/ 0 w 258945"/>
              <a:gd name="csY6" fmla="*/ 635224 h 635224"/>
              <a:gd name="csX7" fmla="*/ 0 w 258945"/>
              <a:gd name="csY7" fmla="*/ 330316 h 635224"/>
              <a:gd name="csX8" fmla="*/ 0 w 258945"/>
              <a:gd name="csY8" fmla="*/ 0 h 635224"/>
              <a:gd name="csX0" fmla="*/ 0 w 258945"/>
              <a:gd name="csY0" fmla="*/ 0 h 635224"/>
              <a:gd name="csX1" fmla="*/ 129473 w 258945"/>
              <a:gd name="csY1" fmla="*/ 158806 h 635224"/>
              <a:gd name="csX2" fmla="*/ 129473 w 258945"/>
              <a:gd name="csY2" fmla="*/ 158806 h 635224"/>
              <a:gd name="csX3" fmla="*/ 258946 w 258945"/>
              <a:gd name="csY3" fmla="*/ 317612 h 635224"/>
              <a:gd name="csX4" fmla="*/ 129473 w 258945"/>
              <a:gd name="csY4" fmla="*/ 476418 h 635224"/>
              <a:gd name="csX5" fmla="*/ 129473 w 258945"/>
              <a:gd name="csY5" fmla="*/ 476418 h 635224"/>
              <a:gd name="csX6" fmla="*/ 0 w 258945"/>
              <a:gd name="csY6" fmla="*/ 635224 h 63522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58945" h="635224" stroke="0" extrusionOk="0">
                <a:moveTo>
                  <a:pt x="0" y="0"/>
                </a:moveTo>
                <a:cubicBezTo>
                  <a:pt x="56154" y="-9469"/>
                  <a:pt x="109917" y="78439"/>
                  <a:pt x="129473" y="158806"/>
                </a:cubicBezTo>
                <a:lnTo>
                  <a:pt x="129473" y="158806"/>
                </a:lnTo>
                <a:cubicBezTo>
                  <a:pt x="140175" y="248765"/>
                  <a:pt x="177770" y="317919"/>
                  <a:pt x="258946" y="317612"/>
                </a:cubicBezTo>
                <a:cubicBezTo>
                  <a:pt x="170449" y="334205"/>
                  <a:pt x="126648" y="404326"/>
                  <a:pt x="129473" y="476418"/>
                </a:cubicBezTo>
                <a:lnTo>
                  <a:pt x="129473" y="476418"/>
                </a:lnTo>
                <a:cubicBezTo>
                  <a:pt x="126790" y="562656"/>
                  <a:pt x="81629" y="640061"/>
                  <a:pt x="0" y="635224"/>
                </a:cubicBezTo>
                <a:cubicBezTo>
                  <a:pt x="-21724" y="536895"/>
                  <a:pt x="439" y="442273"/>
                  <a:pt x="0" y="330316"/>
                </a:cubicBezTo>
                <a:cubicBezTo>
                  <a:pt x="-439" y="218359"/>
                  <a:pt x="4881" y="89218"/>
                  <a:pt x="0" y="0"/>
                </a:cubicBezTo>
                <a:close/>
              </a:path>
              <a:path w="258945" h="635224" fill="none" extrusionOk="0">
                <a:moveTo>
                  <a:pt x="0" y="0"/>
                </a:moveTo>
                <a:cubicBezTo>
                  <a:pt x="82654" y="17172"/>
                  <a:pt x="139157" y="82963"/>
                  <a:pt x="129473" y="158806"/>
                </a:cubicBezTo>
                <a:lnTo>
                  <a:pt x="129473" y="158806"/>
                </a:lnTo>
                <a:cubicBezTo>
                  <a:pt x="141054" y="236372"/>
                  <a:pt x="188511" y="312574"/>
                  <a:pt x="258946" y="317612"/>
                </a:cubicBezTo>
                <a:cubicBezTo>
                  <a:pt x="173533" y="319896"/>
                  <a:pt x="113190" y="377477"/>
                  <a:pt x="129473" y="476418"/>
                </a:cubicBezTo>
                <a:lnTo>
                  <a:pt x="129473" y="476418"/>
                </a:lnTo>
                <a:cubicBezTo>
                  <a:pt x="127633" y="563993"/>
                  <a:pt x="64759" y="621470"/>
                  <a:pt x="0" y="635224"/>
                </a:cubicBezTo>
              </a:path>
              <a:path w="258945" h="635224" fill="none" stroke="0" extrusionOk="0">
                <a:moveTo>
                  <a:pt x="0" y="0"/>
                </a:moveTo>
                <a:cubicBezTo>
                  <a:pt x="70413" y="-10427"/>
                  <a:pt x="128344" y="72669"/>
                  <a:pt x="129473" y="158806"/>
                </a:cubicBezTo>
                <a:lnTo>
                  <a:pt x="129473" y="158806"/>
                </a:lnTo>
                <a:cubicBezTo>
                  <a:pt x="144705" y="255040"/>
                  <a:pt x="200172" y="320673"/>
                  <a:pt x="258946" y="317612"/>
                </a:cubicBezTo>
                <a:cubicBezTo>
                  <a:pt x="168337" y="314522"/>
                  <a:pt x="131544" y="390406"/>
                  <a:pt x="129473" y="476418"/>
                </a:cubicBezTo>
                <a:lnTo>
                  <a:pt x="129473" y="476418"/>
                </a:lnTo>
                <a:cubicBezTo>
                  <a:pt x="137787" y="576501"/>
                  <a:pt x="72014" y="640481"/>
                  <a:pt x="0" y="635224"/>
                </a:cubicBezTo>
              </a:path>
            </a:pathLst>
          </a:custGeom>
          <a:ln w="28575">
            <a:solidFill>
              <a:schemeClr val="accent3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>
                      <a:gd name="adj1" fmla="val 61328"/>
                      <a:gd name="adj2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299;p41">
            <a:extLst>
              <a:ext uri="{FF2B5EF4-FFF2-40B4-BE49-F238E27FC236}">
                <a16:creationId xmlns:a16="http://schemas.microsoft.com/office/drawing/2014/main" id="{72DF455F-3EDC-BFC0-D89E-37B5300BA61F}"/>
              </a:ext>
            </a:extLst>
          </p:cNvPr>
          <p:cNvSpPr txBox="1">
            <a:spLocks/>
          </p:cNvSpPr>
          <p:nvPr/>
        </p:nvSpPr>
        <p:spPr>
          <a:xfrm>
            <a:off x="6627377" y="2458118"/>
            <a:ext cx="1650777" cy="454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SemiBold"/>
              <a:buNone/>
              <a:defRPr sz="3000" b="0" i="0" u="none" strike="noStrike" cap="none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-US" sz="1400"/>
              <a:t>Label Encoding</a:t>
            </a:r>
          </a:p>
        </p:txBody>
      </p:sp>
      <p:sp>
        <p:nvSpPr>
          <p:cNvPr id="10" name="Google Shape;299;p41">
            <a:extLst>
              <a:ext uri="{FF2B5EF4-FFF2-40B4-BE49-F238E27FC236}">
                <a16:creationId xmlns:a16="http://schemas.microsoft.com/office/drawing/2014/main" id="{C53E727D-632E-559A-A1EC-B4C6576FA221}"/>
              </a:ext>
            </a:extLst>
          </p:cNvPr>
          <p:cNvSpPr txBox="1">
            <a:spLocks/>
          </p:cNvSpPr>
          <p:nvPr/>
        </p:nvSpPr>
        <p:spPr>
          <a:xfrm>
            <a:off x="6773224" y="3165363"/>
            <a:ext cx="736186" cy="373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SemiBold"/>
              <a:buNone/>
              <a:defRPr sz="3000" b="0" i="0" u="none" strike="noStrike" cap="none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-US" sz="1400"/>
              <a:t>OHE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16FE451-DE7B-51BC-FB74-ABE1BF2A644D}"/>
              </a:ext>
            </a:extLst>
          </p:cNvPr>
          <p:cNvCxnSpPr>
            <a:cxnSpLocks/>
            <a:stCxn id="24" idx="3"/>
            <a:endCxn id="10" idx="1"/>
          </p:cNvCxnSpPr>
          <p:nvPr/>
        </p:nvCxnSpPr>
        <p:spPr>
          <a:xfrm>
            <a:off x="6299459" y="3350522"/>
            <a:ext cx="473765" cy="180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1647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Exploratory Data Analysis (EDA)</a:t>
            </a:r>
            <a:endParaRPr lang="en-US" noProof="0"/>
          </a:p>
        </p:txBody>
      </p:sp>
      <p:sp>
        <p:nvSpPr>
          <p:cNvPr id="347" name="Google Shape;347;p47"/>
          <p:cNvSpPr txBox="1">
            <a:spLocks noGrp="1"/>
          </p:cNvSpPr>
          <p:nvPr>
            <p:ph type="subTitle" idx="3"/>
          </p:nvPr>
        </p:nvSpPr>
        <p:spPr>
          <a:xfrm>
            <a:off x="581512" y="1523578"/>
            <a:ext cx="2677143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sz="2400" b="0">
                <a:latin typeface="Sora SemiBold"/>
                <a:cs typeface="Sora SemiBold"/>
              </a:rPr>
              <a:t>Goals</a:t>
            </a:r>
          </a:p>
        </p:txBody>
      </p:sp>
      <p:sp>
        <p:nvSpPr>
          <p:cNvPr id="348" name="Google Shape;348;p47"/>
          <p:cNvSpPr txBox="1">
            <a:spLocks noGrp="1"/>
          </p:cNvSpPr>
          <p:nvPr>
            <p:ph type="subTitle" idx="4"/>
          </p:nvPr>
        </p:nvSpPr>
        <p:spPr>
          <a:xfrm>
            <a:off x="579662" y="3407981"/>
            <a:ext cx="4260352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sz="1600" b="0">
                <a:latin typeface="Sora SemiBold"/>
                <a:ea typeface="Sora SemiBold"/>
                <a:cs typeface="Sora SemiBold"/>
              </a:rPr>
              <a:t>...What about outliers?</a:t>
            </a:r>
            <a:endParaRPr lang="en-US" sz="1600" b="0" noProof="0">
              <a:latin typeface="Sora SemiBold"/>
              <a:ea typeface="Sora SemiBold"/>
              <a:cs typeface="Sora SemiBold"/>
            </a:endParaRPr>
          </a:p>
        </p:txBody>
      </p:sp>
      <p:sp>
        <p:nvSpPr>
          <p:cNvPr id="5" name="Google Shape;346;p47">
            <a:extLst>
              <a:ext uri="{FF2B5EF4-FFF2-40B4-BE49-F238E27FC236}">
                <a16:creationId xmlns:a16="http://schemas.microsoft.com/office/drawing/2014/main" id="{C86C6A18-5004-874B-272D-097A035F8D95}"/>
              </a:ext>
            </a:extLst>
          </p:cNvPr>
          <p:cNvSpPr txBox="1">
            <a:spLocks/>
          </p:cNvSpPr>
          <p:nvPr/>
        </p:nvSpPr>
        <p:spPr>
          <a:xfrm>
            <a:off x="579452" y="2084834"/>
            <a:ext cx="3588454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9pPr>
          </a:lstStyle>
          <a:p>
            <a:pPr marL="171450" indent="-171450">
              <a:buFont typeface="Calibri"/>
              <a:buChar char="-"/>
            </a:pPr>
            <a:r>
              <a:rPr lang="en-US" sz="2000"/>
              <a:t>Understand the dataset.</a:t>
            </a:r>
          </a:p>
          <a:p>
            <a:pPr marL="171450" indent="-171450">
              <a:buFont typeface="Calibri"/>
              <a:buChar char="-"/>
            </a:pPr>
            <a:r>
              <a:rPr lang="en-US" sz="2000"/>
              <a:t>Evaluate the dataset quality. </a:t>
            </a:r>
          </a:p>
          <a:p>
            <a:pPr marL="171450" indent="-171450">
              <a:buFont typeface="Calibri"/>
              <a:buChar char="-"/>
            </a:pPr>
            <a:r>
              <a:rPr lang="en-US" sz="2000"/>
              <a:t>Find possible issues.</a:t>
            </a:r>
          </a:p>
          <a:p>
            <a:pPr marL="171450" indent="-171450">
              <a:buFont typeface="Calibri"/>
              <a:buChar char="-"/>
            </a:pPr>
            <a:r>
              <a:rPr lang="en-US" sz="2000"/>
              <a:t>Identify patterns.</a:t>
            </a:r>
          </a:p>
          <a:p>
            <a:pPr marL="171450" indent="-171450">
              <a:buFont typeface="Calibri"/>
              <a:buChar char="-"/>
            </a:pPr>
            <a:endParaRPr lang="en-US"/>
          </a:p>
        </p:txBody>
      </p:sp>
      <p:sp>
        <p:nvSpPr>
          <p:cNvPr id="11" name="Left Brace 5">
            <a:extLst>
              <a:ext uri="{FF2B5EF4-FFF2-40B4-BE49-F238E27FC236}">
                <a16:creationId xmlns:a16="http://schemas.microsoft.com/office/drawing/2014/main" id="{EF9B6035-5115-7730-A379-F3E0660AD715}"/>
              </a:ext>
            </a:extLst>
          </p:cNvPr>
          <p:cNvSpPr/>
          <p:nvPr/>
        </p:nvSpPr>
        <p:spPr>
          <a:xfrm>
            <a:off x="4173696" y="1573543"/>
            <a:ext cx="378838" cy="2004133"/>
          </a:xfrm>
          <a:prstGeom prst="leftBrace">
            <a:avLst>
              <a:gd name="adj1" fmla="val 45999"/>
              <a:gd name="adj2" fmla="val 50000"/>
            </a:avLst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347;p47">
            <a:extLst>
              <a:ext uri="{FF2B5EF4-FFF2-40B4-BE49-F238E27FC236}">
                <a16:creationId xmlns:a16="http://schemas.microsoft.com/office/drawing/2014/main" id="{181DC716-4352-F286-4E6A-3EF2DFDC538E}"/>
              </a:ext>
            </a:extLst>
          </p:cNvPr>
          <p:cNvSpPr txBox="1">
            <a:spLocks/>
          </p:cNvSpPr>
          <p:nvPr/>
        </p:nvSpPr>
        <p:spPr>
          <a:xfrm>
            <a:off x="4556785" y="1544688"/>
            <a:ext cx="3982324" cy="566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2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indent="0"/>
            <a:r>
              <a:rPr lang="en-US" sz="2400" b="0">
                <a:latin typeface="Sora SemiBold"/>
                <a:cs typeface="Sora SemiBold"/>
              </a:rPr>
              <a:t>Target variable Plot</a:t>
            </a:r>
          </a:p>
        </p:txBody>
      </p:sp>
      <p:sp>
        <p:nvSpPr>
          <p:cNvPr id="15" name="Google Shape;347;p47">
            <a:extLst>
              <a:ext uri="{FF2B5EF4-FFF2-40B4-BE49-F238E27FC236}">
                <a16:creationId xmlns:a16="http://schemas.microsoft.com/office/drawing/2014/main" id="{D70DBB8B-D8D3-3464-C397-BD111D2A3E84}"/>
              </a:ext>
            </a:extLst>
          </p:cNvPr>
          <p:cNvSpPr txBox="1">
            <a:spLocks/>
          </p:cNvSpPr>
          <p:nvPr/>
        </p:nvSpPr>
        <p:spPr>
          <a:xfrm>
            <a:off x="4549061" y="2262924"/>
            <a:ext cx="3573007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2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indent="0"/>
            <a:r>
              <a:rPr lang="en-US" sz="2400" b="0">
                <a:latin typeface="Sora SemiBold"/>
                <a:cs typeface="Sora SemiBold"/>
              </a:rPr>
              <a:t>Boxplot Analysis</a:t>
            </a:r>
          </a:p>
        </p:txBody>
      </p:sp>
      <p:sp>
        <p:nvSpPr>
          <p:cNvPr id="17" name="Google Shape;347;p47">
            <a:extLst>
              <a:ext uri="{FF2B5EF4-FFF2-40B4-BE49-F238E27FC236}">
                <a16:creationId xmlns:a16="http://schemas.microsoft.com/office/drawing/2014/main" id="{77654953-C51E-47F7-15E5-652C0CE058BA}"/>
              </a:ext>
            </a:extLst>
          </p:cNvPr>
          <p:cNvSpPr txBox="1">
            <a:spLocks/>
          </p:cNvSpPr>
          <p:nvPr/>
        </p:nvSpPr>
        <p:spPr>
          <a:xfrm>
            <a:off x="4564508" y="3004329"/>
            <a:ext cx="3611621" cy="566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2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indent="0"/>
            <a:r>
              <a:rPr lang="en-US" sz="2400" b="0">
                <a:latin typeface="Sora SemiBold"/>
                <a:cs typeface="Sora SemiBold"/>
              </a:rPr>
              <a:t>Correlation Matrix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5"/>
          <p:cNvSpPr txBox="1">
            <a:spLocks noGrp="1"/>
          </p:cNvSpPr>
          <p:nvPr>
            <p:ph type="title"/>
          </p:nvPr>
        </p:nvSpPr>
        <p:spPr>
          <a:xfrm>
            <a:off x="496034" y="21333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Target Distribution Plot</a:t>
            </a:r>
            <a:endParaRPr lang="en-US" noProof="0"/>
          </a:p>
        </p:txBody>
      </p:sp>
      <p:sp>
        <p:nvSpPr>
          <p:cNvPr id="332" name="Google Shape;332;p45"/>
          <p:cNvSpPr txBox="1">
            <a:spLocks noGrp="1"/>
          </p:cNvSpPr>
          <p:nvPr>
            <p:ph type="subTitle" idx="1"/>
          </p:nvPr>
        </p:nvSpPr>
        <p:spPr>
          <a:xfrm>
            <a:off x="493231" y="1810249"/>
            <a:ext cx="3353363" cy="2327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Calibri"/>
              <a:buChar char="-"/>
            </a:pPr>
            <a:r>
              <a:rPr lang="en-US" sz="1600"/>
              <a:t>Unbalanced distributions.</a:t>
            </a:r>
            <a:endParaRPr lang="en-US" sz="1800"/>
          </a:p>
          <a:p>
            <a:pPr marL="0" indent="0"/>
            <a:endParaRPr lang="en-US" sz="1600"/>
          </a:p>
          <a:p>
            <a:pPr marL="285750" indent="-285750">
              <a:buFont typeface="Calibri"/>
              <a:buChar char="-"/>
            </a:pPr>
            <a:r>
              <a:rPr lang="en-US" sz="1600"/>
              <a:t>Categorical and multiclass character.</a:t>
            </a:r>
          </a:p>
          <a:p>
            <a:pPr marL="0" indent="0"/>
            <a:endParaRPr lang="en-US" sz="1600"/>
          </a:p>
          <a:p>
            <a:pPr marL="171450" indent="-171450">
              <a:buFont typeface="Calibri"/>
              <a:buChar char="-"/>
            </a:pPr>
            <a:r>
              <a:rPr lang="en-US" sz="1600"/>
              <a:t>Bias toward majority classes.</a:t>
            </a:r>
          </a:p>
          <a:p>
            <a:pPr marL="0" indent="0"/>
            <a:endParaRPr lang="en-US" sz="1600"/>
          </a:p>
          <a:p>
            <a:pPr marL="171450" indent="-171450">
              <a:buFont typeface="Calibri"/>
              <a:buChar char="-"/>
            </a:pPr>
            <a:r>
              <a:rPr lang="en-US" sz="1600"/>
              <a:t>Issues in modelling and evaluation metrics.</a:t>
            </a:r>
          </a:p>
          <a:p>
            <a:pPr marL="0" indent="0"/>
            <a:endParaRPr lang="en-US" sz="1600"/>
          </a:p>
        </p:txBody>
      </p:sp>
      <p:sp>
        <p:nvSpPr>
          <p:cNvPr id="333" name="Google Shape;333;p45"/>
          <p:cNvSpPr txBox="1">
            <a:spLocks noGrp="1"/>
          </p:cNvSpPr>
          <p:nvPr>
            <p:ph type="subTitle" idx="2"/>
          </p:nvPr>
        </p:nvSpPr>
        <p:spPr>
          <a:xfrm>
            <a:off x="493707" y="783098"/>
            <a:ext cx="3623668" cy="7752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600"/>
              <a:t>Aim: visualize the distribution of the target variable.</a:t>
            </a:r>
          </a:p>
          <a:p>
            <a:pPr marL="0" indent="0"/>
            <a:endParaRPr lang="en-US" sz="1600"/>
          </a:p>
        </p:txBody>
      </p:sp>
      <p:pic>
        <p:nvPicPr>
          <p:cNvPr id="6" name="Imatge 5" descr="Imatge que conté text, captura de pantalla, Font, diagrama&#10;&#10;Pot ser que el contingut generat per IA no sigui correcte.">
            <a:extLst>
              <a:ext uri="{FF2B5EF4-FFF2-40B4-BE49-F238E27FC236}">
                <a16:creationId xmlns:a16="http://schemas.microsoft.com/office/drawing/2014/main" id="{A17D2FD0-C549-52D9-75CF-11D20D51F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375" y="915833"/>
            <a:ext cx="4424744" cy="3846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8"/>
          <p:cNvSpPr txBox="1">
            <a:spLocks noGrp="1"/>
          </p:cNvSpPr>
          <p:nvPr>
            <p:ph type="title"/>
          </p:nvPr>
        </p:nvSpPr>
        <p:spPr>
          <a:xfrm>
            <a:off x="349297" y="20561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Boxplot </a:t>
            </a:r>
            <a:r>
              <a:rPr lang="en-US" sz="2000"/>
              <a:t>by obesity level</a:t>
            </a:r>
            <a:endParaRPr lang="en-US" sz="2000" noProof="0"/>
          </a:p>
        </p:txBody>
      </p:sp>
      <p:sp>
        <p:nvSpPr>
          <p:cNvPr id="3" name="Google Shape;333;p45">
            <a:extLst>
              <a:ext uri="{FF2B5EF4-FFF2-40B4-BE49-F238E27FC236}">
                <a16:creationId xmlns:a16="http://schemas.microsoft.com/office/drawing/2014/main" id="{7F1CC76F-848E-F4F4-0892-4D5E8A628B5B}"/>
              </a:ext>
            </a:extLst>
          </p:cNvPr>
          <p:cNvSpPr txBox="1">
            <a:spLocks/>
          </p:cNvSpPr>
          <p:nvPr/>
        </p:nvSpPr>
        <p:spPr>
          <a:xfrm>
            <a:off x="346970" y="775372"/>
            <a:ext cx="6504337" cy="396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9pPr>
          </a:lstStyle>
          <a:p>
            <a:pPr marL="0" indent="0"/>
            <a:r>
              <a:rPr lang="en-US" sz="1600"/>
              <a:t>Aim:  compare numeric features with target variable.</a:t>
            </a:r>
          </a:p>
        </p:txBody>
      </p:sp>
      <p:pic>
        <p:nvPicPr>
          <p:cNvPr id="10" name="Imatge 9" descr="Imatge que conté text, diagrama, línia, Trama&#10;&#10;Pot ser que el contingut generat per IA no sigui correcte.">
            <a:extLst>
              <a:ext uri="{FF2B5EF4-FFF2-40B4-BE49-F238E27FC236}">
                <a16:creationId xmlns:a16="http://schemas.microsoft.com/office/drawing/2014/main" id="{C0AF3310-453D-A119-E7BC-0F2EE5C2D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26" y="1479851"/>
            <a:ext cx="3317534" cy="3118279"/>
          </a:xfrm>
          <a:prstGeom prst="rect">
            <a:avLst/>
          </a:prstGeom>
        </p:spPr>
      </p:pic>
      <p:pic>
        <p:nvPicPr>
          <p:cNvPr id="5" name="Imatge 4" descr="Imatge que conté text, diagrama, línia, Trama&#10;&#10;Pot ser que el contingut generat per IA no sigui correcte.">
            <a:extLst>
              <a:ext uri="{FF2B5EF4-FFF2-40B4-BE49-F238E27FC236}">
                <a16:creationId xmlns:a16="http://schemas.microsoft.com/office/drawing/2014/main" id="{13810320-4B80-F1B5-C072-1FD635C67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879" y="2537898"/>
            <a:ext cx="2328992" cy="2052509"/>
          </a:xfrm>
          <a:prstGeom prst="rect">
            <a:avLst/>
          </a:prstGeom>
        </p:spPr>
      </p:pic>
      <p:pic>
        <p:nvPicPr>
          <p:cNvPr id="6" name="Imatge 5" descr="Imatge que conté text, línia, diagrama, captura de pantalla&#10;&#10;Pot ser que el contingut generat per IA no sigui correcte.">
            <a:extLst>
              <a:ext uri="{FF2B5EF4-FFF2-40B4-BE49-F238E27FC236}">
                <a16:creationId xmlns:a16="http://schemas.microsoft.com/office/drawing/2014/main" id="{6248F92C-D75F-DDC0-8248-DDCFE0CF3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6713" y="1286775"/>
            <a:ext cx="2715143" cy="25236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>
          <a:extLst>
            <a:ext uri="{FF2B5EF4-FFF2-40B4-BE49-F238E27FC236}">
              <a16:creationId xmlns:a16="http://schemas.microsoft.com/office/drawing/2014/main" id="{9E23BB26-9D72-218D-117F-804D3DA83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8">
            <a:extLst>
              <a:ext uri="{FF2B5EF4-FFF2-40B4-BE49-F238E27FC236}">
                <a16:creationId xmlns:a16="http://schemas.microsoft.com/office/drawing/2014/main" id="{D0B9731A-8578-0D45-00F3-5F61120216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7514" y="13610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Boxplot </a:t>
            </a:r>
            <a:r>
              <a:rPr lang="en-US" sz="2000"/>
              <a:t>for all numeric features</a:t>
            </a:r>
            <a:endParaRPr lang="en-US" sz="2000" noProof="0"/>
          </a:p>
        </p:txBody>
      </p:sp>
      <p:sp>
        <p:nvSpPr>
          <p:cNvPr id="3" name="Google Shape;333;p45">
            <a:extLst>
              <a:ext uri="{FF2B5EF4-FFF2-40B4-BE49-F238E27FC236}">
                <a16:creationId xmlns:a16="http://schemas.microsoft.com/office/drawing/2014/main" id="{7526AF1B-5763-6B04-C742-1DDA5E522678}"/>
              </a:ext>
            </a:extLst>
          </p:cNvPr>
          <p:cNvSpPr txBox="1">
            <a:spLocks/>
          </p:cNvSpPr>
          <p:nvPr/>
        </p:nvSpPr>
        <p:spPr>
          <a:xfrm>
            <a:off x="285187" y="705866"/>
            <a:ext cx="6504337" cy="396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9pPr>
          </a:lstStyle>
          <a:p>
            <a:pPr marL="0" indent="0"/>
            <a:r>
              <a:rPr lang="en-US" sz="1600"/>
              <a:t>Aim: interpret &amp; inspect spread, skewness &amp; outliers. </a:t>
            </a:r>
          </a:p>
        </p:txBody>
      </p:sp>
      <p:pic>
        <p:nvPicPr>
          <p:cNvPr id="9" name="Imatge 8" descr="Imatge que conté text, Trama, diagrama, línia&#10;&#10;Pot ser que el contingut generat per IA no sigui correcte.">
            <a:extLst>
              <a:ext uri="{FF2B5EF4-FFF2-40B4-BE49-F238E27FC236}">
                <a16:creationId xmlns:a16="http://schemas.microsoft.com/office/drawing/2014/main" id="{A920E62D-1046-D626-81BB-9648725CB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735" y="1104385"/>
            <a:ext cx="5468810" cy="380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04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mmon Childhood Diseases by Slidesgo">
  <a:themeElements>
    <a:clrScheme name="Simple Light">
      <a:dk1>
        <a:srgbClr val="252525"/>
      </a:dk1>
      <a:lt1>
        <a:srgbClr val="F4F4F4"/>
      </a:lt1>
      <a:dk2>
        <a:srgbClr val="C8B5E4"/>
      </a:dk2>
      <a:lt2>
        <a:srgbClr val="7DE0D8"/>
      </a:lt2>
      <a:accent1>
        <a:srgbClr val="34E297"/>
      </a:accent1>
      <a:accent2>
        <a:srgbClr val="C2F686"/>
      </a:accent2>
      <a:accent3>
        <a:srgbClr val="F9CBA6"/>
      </a:accent3>
      <a:accent4>
        <a:srgbClr val="E7A0C2"/>
      </a:accent4>
      <a:accent5>
        <a:srgbClr val="E671DC"/>
      </a:accent5>
      <a:accent6>
        <a:srgbClr val="FF8795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697</Words>
  <Application>Microsoft Macintosh PowerPoint</Application>
  <PresentationFormat>On-screen Show (16:9)</PresentationFormat>
  <Paragraphs>149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Assistant Medium</vt:lpstr>
      <vt:lpstr>Sora</vt:lpstr>
      <vt:lpstr>Anaheim</vt:lpstr>
      <vt:lpstr>Sora SemiBold</vt:lpstr>
      <vt:lpstr>Consolas</vt:lpstr>
      <vt:lpstr>Nunito Light</vt:lpstr>
      <vt:lpstr>Arial</vt:lpstr>
      <vt:lpstr>Calibri</vt:lpstr>
      <vt:lpstr>Andale Mono</vt:lpstr>
      <vt:lpstr>Common Childhood Diseases by Slidesgo</vt:lpstr>
      <vt:lpstr>Obesity  Estimation based on eating habits and physical condition</vt:lpstr>
      <vt:lpstr>Goals</vt:lpstr>
      <vt:lpstr>Dataset Overview &amp; Preprocessing</vt:lpstr>
      <vt:lpstr>Dataset Overview &amp; Preprocessing</vt:lpstr>
      <vt:lpstr>Dataset Overview &amp; Preprocessing</vt:lpstr>
      <vt:lpstr>Exploratory Data Analysis (EDA)</vt:lpstr>
      <vt:lpstr>Target Distribution Plot</vt:lpstr>
      <vt:lpstr>Boxplot by obesity level</vt:lpstr>
      <vt:lpstr>Boxplot for all numeric features</vt:lpstr>
      <vt:lpstr>Boxplot by obesity level, for all numeric features</vt:lpstr>
      <vt:lpstr>Correlation</vt:lpstr>
      <vt:lpstr>Detection &amp; Handling Outliers</vt:lpstr>
      <vt:lpstr>PowerPoint Presentation</vt:lpstr>
      <vt:lpstr>Tree-Based Models</vt:lpstr>
      <vt:lpstr>Statistical and Probabilistic Models</vt:lpstr>
      <vt:lpstr>Statistical and Probabilistic Models</vt:lpstr>
      <vt:lpstr>Margin-Based Model</vt:lpstr>
      <vt:lpstr>Margin-Based Model</vt:lpstr>
      <vt:lpstr>Ensemble Models</vt:lpstr>
      <vt:lpstr>Ensemble Models</vt:lpstr>
      <vt:lpstr>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Gússem Yahia-Cheikh Benkherouf</cp:lastModifiedBy>
  <cp:revision>1</cp:revision>
  <dcterms:modified xsi:type="dcterms:W3CDTF">2025-12-16T17:48:53Z</dcterms:modified>
</cp:coreProperties>
</file>